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537" r:id="rId2"/>
    <p:sldId id="342" r:id="rId3"/>
    <p:sldId id="279" r:id="rId4"/>
    <p:sldId id="335" r:id="rId5"/>
    <p:sldId id="336" r:id="rId6"/>
    <p:sldId id="337" r:id="rId7"/>
    <p:sldId id="338" r:id="rId8"/>
    <p:sldId id="339" r:id="rId9"/>
    <p:sldId id="340" r:id="rId10"/>
    <p:sldId id="341" r:id="rId11"/>
    <p:sldId id="343" r:id="rId12"/>
    <p:sldId id="542" r:id="rId13"/>
    <p:sldId id="543" r:id="rId14"/>
    <p:sldId id="544" r:id="rId15"/>
    <p:sldId id="546" r:id="rId16"/>
    <p:sldId id="344" r:id="rId17"/>
    <p:sldId id="407" r:id="rId18"/>
    <p:sldId id="549" r:id="rId19"/>
    <p:sldId id="423" r:id="rId20"/>
    <p:sldId id="547" r:id="rId21"/>
    <p:sldId id="550" r:id="rId22"/>
    <p:sldId id="551" r:id="rId23"/>
    <p:sldId id="419" r:id="rId24"/>
    <p:sldId id="552" r:id="rId25"/>
    <p:sldId id="548" r:id="rId26"/>
    <p:sldId id="553" r:id="rId27"/>
    <p:sldId id="554" r:id="rId28"/>
    <p:sldId id="555" r:id="rId29"/>
    <p:sldId id="558" r:id="rId30"/>
    <p:sldId id="557" r:id="rId31"/>
    <p:sldId id="55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6654"/>
  </p:normalViewPr>
  <p:slideViewPr>
    <p:cSldViewPr snapToGrid="0" snapToObjects="1">
      <p:cViewPr varScale="1">
        <p:scale>
          <a:sx n="128" d="100"/>
          <a:sy n="128"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4/12/22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4254737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4/12/22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2333686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4/12/22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2756711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4/12/22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20761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4/12/22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1650634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4/12/22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2138912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4/12/22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441146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4/12/22</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1570687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4/12/22</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930401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4/12/22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1589394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4/12/22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10987258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4/12/22</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16728020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 Id="rId5" Type="http://schemas.openxmlformats.org/officeDocument/2006/relationships/image" Target="../media/image28.emf"/><Relationship Id="rId4" Type="http://schemas.openxmlformats.org/officeDocument/2006/relationships/image" Target="../media/image27.emf"/></Relationships>
</file>

<file path=ppt/slides/_rels/slide12.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 Id="rId6" Type="http://schemas.openxmlformats.org/officeDocument/2006/relationships/image" Target="../media/image33.tiff"/><Relationship Id="rId5" Type="http://schemas.openxmlformats.org/officeDocument/2006/relationships/image" Target="../media/image32.tiff"/><Relationship Id="rId4" Type="http://schemas.openxmlformats.org/officeDocument/2006/relationships/image" Target="../media/image31.tiff"/></Relationships>
</file>

<file path=ppt/slides/_rels/slide13.xml.rels><?xml version="1.0" encoding="UTF-8" standalone="yes"?>
<Relationships xmlns="http://schemas.openxmlformats.org/package/2006/relationships"><Relationship Id="rId8" Type="http://schemas.openxmlformats.org/officeDocument/2006/relationships/image" Target="../media/image40.tiff"/><Relationship Id="rId3" Type="http://schemas.openxmlformats.org/officeDocument/2006/relationships/image" Target="../media/image35.tiff"/><Relationship Id="rId7" Type="http://schemas.openxmlformats.org/officeDocument/2006/relationships/image" Target="../media/image39.tiff"/><Relationship Id="rId2" Type="http://schemas.openxmlformats.org/officeDocument/2006/relationships/image" Target="../media/image34.tiff"/><Relationship Id="rId1" Type="http://schemas.openxmlformats.org/officeDocument/2006/relationships/slideLayout" Target="../slideLayouts/slideLayout2.xml"/><Relationship Id="rId6" Type="http://schemas.openxmlformats.org/officeDocument/2006/relationships/image" Target="../media/image38.tiff"/><Relationship Id="rId5" Type="http://schemas.openxmlformats.org/officeDocument/2006/relationships/image" Target="../media/image37.tiff"/><Relationship Id="rId4" Type="http://schemas.openxmlformats.org/officeDocument/2006/relationships/image" Target="../media/image36.tiff"/><Relationship Id="rId9"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3.tiff"/><Relationship Id="rId7" Type="http://schemas.openxmlformats.org/officeDocument/2006/relationships/image" Target="../media/image47.png"/><Relationship Id="rId2" Type="http://schemas.openxmlformats.org/officeDocument/2006/relationships/image" Target="../media/image42.tiff"/><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emf"/><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emf"/><Relationship Id="rId4" Type="http://schemas.openxmlformats.org/officeDocument/2006/relationships/image" Target="../media/image20.emf"/></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NE-533</a:t>
            </a:r>
          </a:p>
          <a:p>
            <a:r>
              <a:rPr lang="en-US" dirty="0"/>
              <a:t>Spring 2022</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3331497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E2186-1745-2B4F-BB1C-444A73D2F61E}"/>
              </a:ext>
            </a:extLst>
          </p:cNvPr>
          <p:cNvSpPr>
            <a:spLocks noGrp="1"/>
          </p:cNvSpPr>
          <p:nvPr>
            <p:ph type="title"/>
          </p:nvPr>
        </p:nvSpPr>
        <p:spPr/>
        <p:txBody>
          <a:bodyPr/>
          <a:lstStyle/>
          <a:p>
            <a:r>
              <a:rPr lang="en-US" dirty="0"/>
              <a:t>Parametrizing the mechanistic model</a:t>
            </a:r>
          </a:p>
        </p:txBody>
      </p:sp>
      <p:sp>
        <p:nvSpPr>
          <p:cNvPr id="3" name="Content Placeholder 2">
            <a:extLst>
              <a:ext uri="{FF2B5EF4-FFF2-40B4-BE49-F238E27FC236}">
                <a16:creationId xmlns:a16="http://schemas.microsoft.com/office/drawing/2014/main" id="{10FF35EA-191C-644B-ACE1-1CF7F8F814C7}"/>
              </a:ext>
            </a:extLst>
          </p:cNvPr>
          <p:cNvSpPr>
            <a:spLocks noGrp="1"/>
          </p:cNvSpPr>
          <p:nvPr>
            <p:ph idx="1"/>
          </p:nvPr>
        </p:nvSpPr>
        <p:spPr/>
        <p:txBody>
          <a:bodyPr>
            <a:normAutofit lnSpcReduction="10000"/>
          </a:bodyPr>
          <a:lstStyle/>
          <a:p>
            <a:r>
              <a:rPr lang="en-US" dirty="0"/>
              <a:t>Each term in the expression must be coupled to a corresponding state variable</a:t>
            </a:r>
          </a:p>
          <a:p>
            <a:r>
              <a:rPr lang="en-US" dirty="0"/>
              <a:t>The full model calculates the thermal conductivity as a function of: </a:t>
            </a:r>
          </a:p>
          <a:p>
            <a:pPr lvl="1"/>
            <a:r>
              <a:rPr lang="en-US" dirty="0"/>
              <a:t>Temperature</a:t>
            </a:r>
          </a:p>
          <a:p>
            <a:pPr lvl="1"/>
            <a:r>
              <a:rPr lang="en-US" dirty="0"/>
              <a:t>Point defect concentrations</a:t>
            </a:r>
          </a:p>
          <a:p>
            <a:pPr lvl="1"/>
            <a:r>
              <a:rPr lang="en-US" dirty="0"/>
              <a:t>Intragranular bubble density and average radius</a:t>
            </a:r>
          </a:p>
          <a:p>
            <a:pPr lvl="1"/>
            <a:r>
              <a:rPr lang="en-US" dirty="0"/>
              <a:t>Fractional coverage of bubbles on GBs and average radius</a:t>
            </a:r>
          </a:p>
          <a:p>
            <a:pPr lvl="1"/>
            <a:r>
              <a:rPr lang="en-US" dirty="0"/>
              <a:t>Precipitate volume fractions and average sizes</a:t>
            </a:r>
          </a:p>
          <a:p>
            <a:r>
              <a:rPr lang="en-US" dirty="0"/>
              <a:t>Currently effects of precipitate fission products and individual point defects are neglected in the model, as they are not tracked or predicted in BISON</a:t>
            </a:r>
          </a:p>
          <a:p>
            <a:endParaRPr lang="en-US" dirty="0"/>
          </a:p>
        </p:txBody>
      </p:sp>
      <p:sp>
        <p:nvSpPr>
          <p:cNvPr id="4" name="Slide Number Placeholder 3">
            <a:extLst>
              <a:ext uri="{FF2B5EF4-FFF2-40B4-BE49-F238E27FC236}">
                <a16:creationId xmlns:a16="http://schemas.microsoft.com/office/drawing/2014/main" id="{C75C4F6C-C151-974D-880D-EFDA6A06C5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descr="latex-image-1.pdf">
            <a:extLst>
              <a:ext uri="{FF2B5EF4-FFF2-40B4-BE49-F238E27FC236}">
                <a16:creationId xmlns:a16="http://schemas.microsoft.com/office/drawing/2014/main" id="{199508E7-A8BA-DD4E-A575-EB481AD276D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099550" y="3847860"/>
            <a:ext cx="2120900" cy="393700"/>
          </a:xfrm>
          <a:prstGeom prst="rect">
            <a:avLst/>
          </a:prstGeom>
        </p:spPr>
      </p:pic>
    </p:spTree>
    <p:extLst>
      <p:ext uri="{BB962C8B-B14F-4D97-AF65-F5344CB8AC3E}">
        <p14:creationId xmlns:p14="http://schemas.microsoft.com/office/powerpoint/2010/main" val="571349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106B2-F528-4D47-9E9E-60A56601B7F0}"/>
              </a:ext>
            </a:extLst>
          </p:cNvPr>
          <p:cNvSpPr>
            <a:spLocks noGrp="1"/>
          </p:cNvSpPr>
          <p:nvPr>
            <p:ph type="title"/>
          </p:nvPr>
        </p:nvSpPr>
        <p:spPr/>
        <p:txBody>
          <a:bodyPr/>
          <a:lstStyle/>
          <a:p>
            <a:r>
              <a:rPr lang="en-US" dirty="0"/>
              <a:t>Comparing with experiments…</a:t>
            </a:r>
          </a:p>
        </p:txBody>
      </p:sp>
      <p:sp>
        <p:nvSpPr>
          <p:cNvPr id="3" name="Content Placeholder 2">
            <a:extLst>
              <a:ext uri="{FF2B5EF4-FFF2-40B4-BE49-F238E27FC236}">
                <a16:creationId xmlns:a16="http://schemas.microsoft.com/office/drawing/2014/main" id="{3E85962A-82C2-7644-8F73-607B90690953}"/>
              </a:ext>
            </a:extLst>
          </p:cNvPr>
          <p:cNvSpPr>
            <a:spLocks noGrp="1"/>
          </p:cNvSpPr>
          <p:nvPr>
            <p:ph idx="1"/>
          </p:nvPr>
        </p:nvSpPr>
        <p:spPr>
          <a:xfrm>
            <a:off x="589591" y="1839292"/>
            <a:ext cx="10972800" cy="3965670"/>
          </a:xfrm>
        </p:spPr>
        <p:txBody>
          <a:bodyPr/>
          <a:lstStyle/>
          <a:p>
            <a:r>
              <a:rPr lang="en-US" sz="2000" dirty="0"/>
              <a:t>The model under-predicts the temperature in most cases, but not all</a:t>
            </a:r>
          </a:p>
          <a:p>
            <a:r>
              <a:rPr lang="en-US" sz="2000" dirty="0"/>
              <a:t>Thus, the model is neglecting some resistive effects from the microstructure</a:t>
            </a:r>
          </a:p>
          <a:p>
            <a:r>
              <a:rPr lang="en-US" sz="2000" dirty="0"/>
              <a:t>Generally performs as well, and in some cases better, than the burnup based model</a:t>
            </a:r>
          </a:p>
        </p:txBody>
      </p:sp>
      <p:sp>
        <p:nvSpPr>
          <p:cNvPr id="4" name="Slide Number Placeholder 3">
            <a:extLst>
              <a:ext uri="{FF2B5EF4-FFF2-40B4-BE49-F238E27FC236}">
                <a16:creationId xmlns:a16="http://schemas.microsoft.com/office/drawing/2014/main" id="{653548D2-247E-D949-94CD-E698B37739B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6" name="Group 5">
            <a:extLst>
              <a:ext uri="{FF2B5EF4-FFF2-40B4-BE49-F238E27FC236}">
                <a16:creationId xmlns:a16="http://schemas.microsoft.com/office/drawing/2014/main" id="{5DACC8F1-EDF3-D240-822E-3411E699BC85}"/>
              </a:ext>
            </a:extLst>
          </p:cNvPr>
          <p:cNvGrpSpPr/>
          <p:nvPr/>
        </p:nvGrpSpPr>
        <p:grpSpPr>
          <a:xfrm>
            <a:off x="525238" y="3241276"/>
            <a:ext cx="2711711" cy="3076883"/>
            <a:chOff x="67076" y="1542704"/>
            <a:chExt cx="2711711" cy="3076883"/>
          </a:xfrm>
        </p:grpSpPr>
        <p:sp>
          <p:nvSpPr>
            <p:cNvPr id="7" name="Rounded Rectangle 6">
              <a:extLst>
                <a:ext uri="{FF2B5EF4-FFF2-40B4-BE49-F238E27FC236}">
                  <a16:creationId xmlns:a16="http://schemas.microsoft.com/office/drawing/2014/main" id="{B3088DF9-3833-A948-ABA4-7033896806D7}"/>
                </a:ext>
              </a:extLst>
            </p:cNvPr>
            <p:cNvSpPr/>
            <p:nvPr/>
          </p:nvSpPr>
          <p:spPr bwMode="auto">
            <a:xfrm>
              <a:off x="67076" y="1542704"/>
              <a:ext cx="2711711"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4F81BD"/>
                  </a:solidFill>
                  <a:effectLst/>
                  <a:uLnTx/>
                  <a:uFillTx/>
                  <a:latin typeface="Calibri"/>
                  <a:ea typeface="+mn-ea"/>
                  <a:cs typeface="+mn-cs"/>
                </a:rPr>
                <a:t>RISO-3 AN3</a:t>
              </a:r>
            </a:p>
          </p:txBody>
        </p:sp>
        <p:pic>
          <p:nvPicPr>
            <p:cNvPr id="8" name="Picture 7" descr="RISO_AN3_Temp-eps-converted-to.pdf">
              <a:extLst>
                <a:ext uri="{FF2B5EF4-FFF2-40B4-BE49-F238E27FC236}">
                  <a16:creationId xmlns:a16="http://schemas.microsoft.com/office/drawing/2014/main" id="{D9B2EA4C-877A-1141-9405-0B7F631753E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1429" y="1926251"/>
              <a:ext cx="2574012" cy="2574012"/>
            </a:xfrm>
            <a:prstGeom prst="rect">
              <a:avLst/>
            </a:prstGeom>
          </p:spPr>
        </p:pic>
      </p:grpSp>
      <p:grpSp>
        <p:nvGrpSpPr>
          <p:cNvPr id="9" name="Group 8">
            <a:extLst>
              <a:ext uri="{FF2B5EF4-FFF2-40B4-BE49-F238E27FC236}">
                <a16:creationId xmlns:a16="http://schemas.microsoft.com/office/drawing/2014/main" id="{D9C4DE42-651B-F04C-9C49-2CFBF4CFCF6D}"/>
              </a:ext>
            </a:extLst>
          </p:cNvPr>
          <p:cNvGrpSpPr/>
          <p:nvPr/>
        </p:nvGrpSpPr>
        <p:grpSpPr>
          <a:xfrm>
            <a:off x="3384289" y="3235295"/>
            <a:ext cx="2711711" cy="3076883"/>
            <a:chOff x="2401591" y="1542704"/>
            <a:chExt cx="2711711" cy="3076883"/>
          </a:xfrm>
        </p:grpSpPr>
        <p:sp>
          <p:nvSpPr>
            <p:cNvPr id="10" name="Rounded Rectangle 9">
              <a:extLst>
                <a:ext uri="{FF2B5EF4-FFF2-40B4-BE49-F238E27FC236}">
                  <a16:creationId xmlns:a16="http://schemas.microsoft.com/office/drawing/2014/main" id="{C899EC02-FD6A-9940-B959-AB9047BF10E9}"/>
                </a:ext>
              </a:extLst>
            </p:cNvPr>
            <p:cNvSpPr/>
            <p:nvPr/>
          </p:nvSpPr>
          <p:spPr bwMode="auto">
            <a:xfrm>
              <a:off x="2401591" y="1542704"/>
              <a:ext cx="2711711"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4F81BD"/>
                  </a:solidFill>
                  <a:effectLst/>
                  <a:uLnTx/>
                  <a:uFillTx/>
                  <a:latin typeface="Calibri"/>
                  <a:ea typeface="+mn-ea"/>
                  <a:cs typeface="+mn-cs"/>
                </a:rPr>
                <a:t>RISO-3 AN4</a:t>
              </a:r>
            </a:p>
          </p:txBody>
        </p:sp>
        <p:pic>
          <p:nvPicPr>
            <p:cNvPr id="11" name="Picture 10" descr="RISO_AN4_Temp-eps-converted-to.pdf">
              <a:extLst>
                <a:ext uri="{FF2B5EF4-FFF2-40B4-BE49-F238E27FC236}">
                  <a16:creationId xmlns:a16="http://schemas.microsoft.com/office/drawing/2014/main" id="{E1258C7C-9AE7-D245-A7FF-F41FB06B9F1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79622" y="1926251"/>
              <a:ext cx="2574012" cy="2574012"/>
            </a:xfrm>
            <a:prstGeom prst="rect">
              <a:avLst/>
            </a:prstGeom>
          </p:spPr>
        </p:pic>
      </p:grpSp>
      <p:grpSp>
        <p:nvGrpSpPr>
          <p:cNvPr id="12" name="Group 11">
            <a:extLst>
              <a:ext uri="{FF2B5EF4-FFF2-40B4-BE49-F238E27FC236}">
                <a16:creationId xmlns:a16="http://schemas.microsoft.com/office/drawing/2014/main" id="{50FA91CB-A4E2-B24C-BCC0-182E036D0012}"/>
              </a:ext>
            </a:extLst>
          </p:cNvPr>
          <p:cNvGrpSpPr/>
          <p:nvPr/>
        </p:nvGrpSpPr>
        <p:grpSpPr>
          <a:xfrm>
            <a:off x="6243340" y="3235295"/>
            <a:ext cx="2698502" cy="3076883"/>
            <a:chOff x="2977377" y="1542704"/>
            <a:chExt cx="2698502" cy="3076883"/>
          </a:xfrm>
        </p:grpSpPr>
        <p:sp>
          <p:nvSpPr>
            <p:cNvPr id="13" name="Rounded Rectangle 12">
              <a:extLst>
                <a:ext uri="{FF2B5EF4-FFF2-40B4-BE49-F238E27FC236}">
                  <a16:creationId xmlns:a16="http://schemas.microsoft.com/office/drawing/2014/main" id="{180E1ADC-53C7-9B4E-88A6-C509572C5EE7}"/>
                </a:ext>
              </a:extLst>
            </p:cNvPr>
            <p:cNvSpPr/>
            <p:nvPr/>
          </p:nvSpPr>
          <p:spPr bwMode="auto">
            <a:xfrm>
              <a:off x="2977377" y="1542704"/>
              <a:ext cx="2698502"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4F81BD"/>
                  </a:solidFill>
                  <a:effectLst/>
                  <a:uLnTx/>
                  <a:uFillTx/>
                  <a:latin typeface="Calibri"/>
                  <a:ea typeface="+mn-ea"/>
                  <a:cs typeface="+mn-cs"/>
                </a:rPr>
                <a:t>RISO II-3</a:t>
              </a:r>
            </a:p>
          </p:txBody>
        </p:sp>
        <p:pic>
          <p:nvPicPr>
            <p:cNvPr id="14" name="Picture 13" descr="RISO_II3_Temp-eps-converted-to.pdf">
              <a:extLst>
                <a:ext uri="{FF2B5EF4-FFF2-40B4-BE49-F238E27FC236}">
                  <a16:creationId xmlns:a16="http://schemas.microsoft.com/office/drawing/2014/main" id="{2207F328-95F7-E74C-B115-20C9B5C0F41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041535" y="1926251"/>
              <a:ext cx="2583200" cy="2583200"/>
            </a:xfrm>
            <a:prstGeom prst="rect">
              <a:avLst/>
            </a:prstGeom>
          </p:spPr>
        </p:pic>
      </p:grpSp>
      <p:grpSp>
        <p:nvGrpSpPr>
          <p:cNvPr id="15" name="Group 14">
            <a:extLst>
              <a:ext uri="{FF2B5EF4-FFF2-40B4-BE49-F238E27FC236}">
                <a16:creationId xmlns:a16="http://schemas.microsoft.com/office/drawing/2014/main" id="{06093D8A-B740-DB4D-8A50-B907FF860BBF}"/>
              </a:ext>
            </a:extLst>
          </p:cNvPr>
          <p:cNvGrpSpPr/>
          <p:nvPr/>
        </p:nvGrpSpPr>
        <p:grpSpPr>
          <a:xfrm>
            <a:off x="9090325" y="3235294"/>
            <a:ext cx="2698502" cy="3076883"/>
            <a:chOff x="5875500" y="1542704"/>
            <a:chExt cx="2698502" cy="3076883"/>
          </a:xfrm>
        </p:grpSpPr>
        <p:sp>
          <p:nvSpPr>
            <p:cNvPr id="16" name="Rounded Rectangle 15">
              <a:extLst>
                <a:ext uri="{FF2B5EF4-FFF2-40B4-BE49-F238E27FC236}">
                  <a16:creationId xmlns:a16="http://schemas.microsoft.com/office/drawing/2014/main" id="{32C266D0-5EE3-7244-9558-E07DD94A7CC1}"/>
                </a:ext>
              </a:extLst>
            </p:cNvPr>
            <p:cNvSpPr/>
            <p:nvPr/>
          </p:nvSpPr>
          <p:spPr bwMode="auto">
            <a:xfrm>
              <a:off x="5875500" y="1542704"/>
              <a:ext cx="2698502"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4F81BD"/>
                  </a:solidFill>
                  <a:effectLst/>
                  <a:uLnTx/>
                  <a:uFillTx/>
                  <a:latin typeface="Calibri"/>
                  <a:ea typeface="+mn-ea"/>
                  <a:cs typeface="+mn-cs"/>
                </a:rPr>
                <a:t>US PWR TSQ0002</a:t>
              </a:r>
            </a:p>
          </p:txBody>
        </p:sp>
        <p:pic>
          <p:nvPicPr>
            <p:cNvPr id="17" name="Picture 16" descr="US_PWR_TSQ002_Temp-eps-converted-to.pdf">
              <a:extLst>
                <a:ext uri="{FF2B5EF4-FFF2-40B4-BE49-F238E27FC236}">
                  <a16:creationId xmlns:a16="http://schemas.microsoft.com/office/drawing/2014/main" id="{97C54E7D-BDE4-FF41-BE43-F43AD1FF45B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941652" y="1926251"/>
              <a:ext cx="2580162" cy="2580162"/>
            </a:xfrm>
            <a:prstGeom prst="rect">
              <a:avLst/>
            </a:prstGeom>
          </p:spPr>
        </p:pic>
      </p:grpSp>
    </p:spTree>
    <p:extLst>
      <p:ext uri="{BB962C8B-B14F-4D97-AF65-F5344CB8AC3E}">
        <p14:creationId xmlns:p14="http://schemas.microsoft.com/office/powerpoint/2010/main" val="2683257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BCEED-7571-1B45-BDAA-06C8A774DD20}"/>
              </a:ext>
            </a:extLst>
          </p:cNvPr>
          <p:cNvSpPr>
            <a:spLocks noGrp="1"/>
          </p:cNvSpPr>
          <p:nvPr>
            <p:ph type="title"/>
          </p:nvPr>
        </p:nvSpPr>
        <p:spPr/>
        <p:txBody>
          <a:bodyPr/>
          <a:lstStyle/>
          <a:p>
            <a:r>
              <a:rPr lang="en-US" dirty="0"/>
              <a:t>UZr Fuel Performance Modeling</a:t>
            </a:r>
          </a:p>
        </p:txBody>
      </p:sp>
      <p:sp>
        <p:nvSpPr>
          <p:cNvPr id="3" name="Content Placeholder 2">
            <a:extLst>
              <a:ext uri="{FF2B5EF4-FFF2-40B4-BE49-F238E27FC236}">
                <a16:creationId xmlns:a16="http://schemas.microsoft.com/office/drawing/2014/main" id="{384620B3-D1CB-9E43-98AF-6E37171ADF46}"/>
              </a:ext>
            </a:extLst>
          </p:cNvPr>
          <p:cNvSpPr>
            <a:spLocks noGrp="1"/>
          </p:cNvSpPr>
          <p:nvPr>
            <p:ph idx="1"/>
          </p:nvPr>
        </p:nvSpPr>
        <p:spPr>
          <a:xfrm>
            <a:off x="609600" y="2014149"/>
            <a:ext cx="5666508" cy="1767761"/>
          </a:xfrm>
        </p:spPr>
        <p:txBody>
          <a:bodyPr/>
          <a:lstStyle/>
          <a:p>
            <a:r>
              <a:rPr lang="en-US" sz="2000" dirty="0"/>
              <a:t>Development of a quantitative phase-field model of macroscale constituent redistribution in the U-Zr system, where model parameters were optimized, and the model validated against an independent data set</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DC288DC7-EEF1-AE41-8920-944CBEC5A307}"/>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sp>
        <p:nvSpPr>
          <p:cNvPr id="5" name="Rectangle 4">
            <a:extLst>
              <a:ext uri="{FF2B5EF4-FFF2-40B4-BE49-F238E27FC236}">
                <a16:creationId xmlns:a16="http://schemas.microsoft.com/office/drawing/2014/main" id="{1D1D10F4-DD60-4F43-A0DC-FA6B373761DF}"/>
              </a:ext>
            </a:extLst>
          </p:cNvPr>
          <p:cNvSpPr/>
          <p:nvPr/>
        </p:nvSpPr>
        <p:spPr>
          <a:xfrm rot="10800000" flipV="1">
            <a:off x="6276108" y="2014149"/>
            <a:ext cx="5631873" cy="1015663"/>
          </a:xfrm>
          <a:prstGeom prst="rect">
            <a:avLst/>
          </a:prstGeom>
        </p:spPr>
        <p:txBody>
          <a:bodyPr wrap="square">
            <a:spAutoFit/>
          </a:bodyPr>
          <a:lstStyle/>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Calculation of surface tension based on molecular dynamics, which is used in the BISON gaseous metallic fuel swelling model </a:t>
            </a:r>
          </a:p>
        </p:txBody>
      </p:sp>
      <p:pic>
        <p:nvPicPr>
          <p:cNvPr id="7" name="Picture 6">
            <a:extLst>
              <a:ext uri="{FF2B5EF4-FFF2-40B4-BE49-F238E27FC236}">
                <a16:creationId xmlns:a16="http://schemas.microsoft.com/office/drawing/2014/main" id="{662D6043-7D59-1640-AF9E-16F419130659}"/>
              </a:ext>
            </a:extLst>
          </p:cNvPr>
          <p:cNvPicPr>
            <a:picLocks noChangeAspect="1"/>
          </p:cNvPicPr>
          <p:nvPr/>
        </p:nvPicPr>
        <p:blipFill>
          <a:blip r:embed="rId2"/>
          <a:stretch>
            <a:fillRect/>
          </a:stretch>
        </p:blipFill>
        <p:spPr>
          <a:xfrm>
            <a:off x="122569" y="4321176"/>
            <a:ext cx="2749084" cy="2035175"/>
          </a:xfrm>
          <a:prstGeom prst="rect">
            <a:avLst/>
          </a:prstGeom>
        </p:spPr>
      </p:pic>
      <p:pic>
        <p:nvPicPr>
          <p:cNvPr id="8" name="Picture 7">
            <a:extLst>
              <a:ext uri="{FF2B5EF4-FFF2-40B4-BE49-F238E27FC236}">
                <a16:creationId xmlns:a16="http://schemas.microsoft.com/office/drawing/2014/main" id="{2999825F-C6C2-AC46-9A4A-8A5029425952}"/>
              </a:ext>
            </a:extLst>
          </p:cNvPr>
          <p:cNvPicPr>
            <a:picLocks noChangeAspect="1"/>
          </p:cNvPicPr>
          <p:nvPr/>
        </p:nvPicPr>
        <p:blipFill>
          <a:blip r:embed="rId3"/>
          <a:stretch>
            <a:fillRect/>
          </a:stretch>
        </p:blipFill>
        <p:spPr>
          <a:xfrm>
            <a:off x="2871653" y="3692719"/>
            <a:ext cx="3813799" cy="3165281"/>
          </a:xfrm>
          <a:prstGeom prst="rect">
            <a:avLst/>
          </a:prstGeom>
        </p:spPr>
      </p:pic>
      <p:pic>
        <p:nvPicPr>
          <p:cNvPr id="9" name="Picture 8">
            <a:extLst>
              <a:ext uri="{FF2B5EF4-FFF2-40B4-BE49-F238E27FC236}">
                <a16:creationId xmlns:a16="http://schemas.microsoft.com/office/drawing/2014/main" id="{4745BB48-CAA4-704D-8A39-D19F3772F673}"/>
              </a:ext>
            </a:extLst>
          </p:cNvPr>
          <p:cNvPicPr>
            <a:picLocks noChangeAspect="1"/>
          </p:cNvPicPr>
          <p:nvPr/>
        </p:nvPicPr>
        <p:blipFill>
          <a:blip r:embed="rId4"/>
          <a:stretch>
            <a:fillRect/>
          </a:stretch>
        </p:blipFill>
        <p:spPr>
          <a:xfrm>
            <a:off x="9684329" y="3029813"/>
            <a:ext cx="1589808" cy="1599034"/>
          </a:xfrm>
          <a:prstGeom prst="rect">
            <a:avLst/>
          </a:prstGeom>
        </p:spPr>
      </p:pic>
      <p:pic>
        <p:nvPicPr>
          <p:cNvPr id="10" name="Picture 9">
            <a:extLst>
              <a:ext uri="{FF2B5EF4-FFF2-40B4-BE49-F238E27FC236}">
                <a16:creationId xmlns:a16="http://schemas.microsoft.com/office/drawing/2014/main" id="{6B8A02BD-0337-4449-9093-E65BEFC003E2}"/>
              </a:ext>
            </a:extLst>
          </p:cNvPr>
          <p:cNvPicPr>
            <a:picLocks noChangeAspect="1"/>
          </p:cNvPicPr>
          <p:nvPr/>
        </p:nvPicPr>
        <p:blipFill>
          <a:blip r:embed="rId5"/>
          <a:stretch>
            <a:fillRect/>
          </a:stretch>
        </p:blipFill>
        <p:spPr>
          <a:xfrm>
            <a:off x="7509038" y="3075461"/>
            <a:ext cx="1861659" cy="1652403"/>
          </a:xfrm>
          <a:prstGeom prst="rect">
            <a:avLst/>
          </a:prstGeom>
        </p:spPr>
      </p:pic>
      <p:pic>
        <p:nvPicPr>
          <p:cNvPr id="11" name="Picture 10">
            <a:extLst>
              <a:ext uri="{FF2B5EF4-FFF2-40B4-BE49-F238E27FC236}">
                <a16:creationId xmlns:a16="http://schemas.microsoft.com/office/drawing/2014/main" id="{ECA07231-AA83-1E47-BF93-5AFECAB2D4A2}"/>
              </a:ext>
            </a:extLst>
          </p:cNvPr>
          <p:cNvPicPr>
            <a:picLocks noChangeAspect="1"/>
          </p:cNvPicPr>
          <p:nvPr/>
        </p:nvPicPr>
        <p:blipFill>
          <a:blip r:embed="rId6"/>
          <a:stretch>
            <a:fillRect/>
          </a:stretch>
        </p:blipFill>
        <p:spPr>
          <a:xfrm>
            <a:off x="7971727" y="4773513"/>
            <a:ext cx="2737888" cy="2097106"/>
          </a:xfrm>
          <a:prstGeom prst="rect">
            <a:avLst/>
          </a:prstGeom>
        </p:spPr>
      </p:pic>
    </p:spTree>
    <p:extLst>
      <p:ext uri="{BB962C8B-B14F-4D97-AF65-F5344CB8AC3E}">
        <p14:creationId xmlns:p14="http://schemas.microsoft.com/office/powerpoint/2010/main" val="3739638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93BAA-7162-D74C-9F60-EB1D1EEC9800}"/>
              </a:ext>
            </a:extLst>
          </p:cNvPr>
          <p:cNvSpPr>
            <a:spLocks noGrp="1"/>
          </p:cNvSpPr>
          <p:nvPr>
            <p:ph type="title"/>
          </p:nvPr>
        </p:nvSpPr>
        <p:spPr/>
        <p:txBody>
          <a:bodyPr/>
          <a:lstStyle/>
          <a:p>
            <a:r>
              <a:rPr lang="en-US" dirty="0"/>
              <a:t>U3Si2 Fuel Performance Modeling</a:t>
            </a:r>
          </a:p>
        </p:txBody>
      </p:sp>
      <p:sp>
        <p:nvSpPr>
          <p:cNvPr id="3" name="Content Placeholder 2">
            <a:extLst>
              <a:ext uri="{FF2B5EF4-FFF2-40B4-BE49-F238E27FC236}">
                <a16:creationId xmlns:a16="http://schemas.microsoft.com/office/drawing/2014/main" id="{7534AB9B-E2BB-0248-A45B-FD450A3148AB}"/>
              </a:ext>
            </a:extLst>
          </p:cNvPr>
          <p:cNvSpPr>
            <a:spLocks noGrp="1"/>
          </p:cNvSpPr>
          <p:nvPr>
            <p:ph idx="1"/>
          </p:nvPr>
        </p:nvSpPr>
        <p:spPr>
          <a:xfrm>
            <a:off x="609599" y="2160495"/>
            <a:ext cx="11059391" cy="811305"/>
          </a:xfrm>
        </p:spPr>
        <p:txBody>
          <a:bodyPr/>
          <a:lstStyle/>
          <a:p>
            <a:r>
              <a:rPr lang="en-US" dirty="0"/>
              <a:t>Point Defect Diffusion, Fission gas swelling, thermal and irradiation creep</a:t>
            </a:r>
          </a:p>
        </p:txBody>
      </p:sp>
      <p:sp>
        <p:nvSpPr>
          <p:cNvPr id="4" name="Slide Number Placeholder 3">
            <a:extLst>
              <a:ext uri="{FF2B5EF4-FFF2-40B4-BE49-F238E27FC236}">
                <a16:creationId xmlns:a16="http://schemas.microsoft.com/office/drawing/2014/main" id="{ED1FE7D0-4C49-D347-9578-514DBF931B7A}"/>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pic>
        <p:nvPicPr>
          <p:cNvPr id="6" name="Picture 5">
            <a:extLst>
              <a:ext uri="{FF2B5EF4-FFF2-40B4-BE49-F238E27FC236}">
                <a16:creationId xmlns:a16="http://schemas.microsoft.com/office/drawing/2014/main" id="{CD5980A5-96C4-C04A-9066-55A7DA583077}"/>
              </a:ext>
            </a:extLst>
          </p:cNvPr>
          <p:cNvPicPr>
            <a:picLocks noChangeAspect="1"/>
          </p:cNvPicPr>
          <p:nvPr/>
        </p:nvPicPr>
        <p:blipFill>
          <a:blip r:embed="rId2"/>
          <a:stretch>
            <a:fillRect/>
          </a:stretch>
        </p:blipFill>
        <p:spPr>
          <a:xfrm>
            <a:off x="231739" y="2971800"/>
            <a:ext cx="2345730" cy="1239952"/>
          </a:xfrm>
          <a:prstGeom prst="rect">
            <a:avLst/>
          </a:prstGeom>
        </p:spPr>
      </p:pic>
      <p:pic>
        <p:nvPicPr>
          <p:cNvPr id="7" name="Picture 6">
            <a:extLst>
              <a:ext uri="{FF2B5EF4-FFF2-40B4-BE49-F238E27FC236}">
                <a16:creationId xmlns:a16="http://schemas.microsoft.com/office/drawing/2014/main" id="{244D931C-A14B-3547-A973-792C231ED5D0}"/>
              </a:ext>
            </a:extLst>
          </p:cNvPr>
          <p:cNvPicPr>
            <a:picLocks noChangeAspect="1"/>
          </p:cNvPicPr>
          <p:nvPr/>
        </p:nvPicPr>
        <p:blipFill>
          <a:blip r:embed="rId3"/>
          <a:stretch>
            <a:fillRect/>
          </a:stretch>
        </p:blipFill>
        <p:spPr>
          <a:xfrm>
            <a:off x="5418701" y="2568431"/>
            <a:ext cx="2912919" cy="2184690"/>
          </a:xfrm>
          <a:prstGeom prst="rect">
            <a:avLst/>
          </a:prstGeom>
        </p:spPr>
      </p:pic>
      <p:pic>
        <p:nvPicPr>
          <p:cNvPr id="8" name="Picture 7">
            <a:extLst>
              <a:ext uri="{FF2B5EF4-FFF2-40B4-BE49-F238E27FC236}">
                <a16:creationId xmlns:a16="http://schemas.microsoft.com/office/drawing/2014/main" id="{6AEAB12E-FB53-EC4B-B85A-D5A2C0609207}"/>
              </a:ext>
            </a:extLst>
          </p:cNvPr>
          <p:cNvPicPr>
            <a:picLocks noChangeAspect="1"/>
          </p:cNvPicPr>
          <p:nvPr/>
        </p:nvPicPr>
        <p:blipFill>
          <a:blip r:embed="rId4"/>
          <a:stretch>
            <a:fillRect/>
          </a:stretch>
        </p:blipFill>
        <p:spPr>
          <a:xfrm>
            <a:off x="8331621" y="2590777"/>
            <a:ext cx="2921733" cy="2139998"/>
          </a:xfrm>
          <a:prstGeom prst="rect">
            <a:avLst/>
          </a:prstGeom>
        </p:spPr>
      </p:pic>
      <p:pic>
        <p:nvPicPr>
          <p:cNvPr id="9" name="Picture 8">
            <a:extLst>
              <a:ext uri="{FF2B5EF4-FFF2-40B4-BE49-F238E27FC236}">
                <a16:creationId xmlns:a16="http://schemas.microsoft.com/office/drawing/2014/main" id="{70E31060-A2C4-FC4C-9E52-E95809F35B65}"/>
              </a:ext>
            </a:extLst>
          </p:cNvPr>
          <p:cNvPicPr>
            <a:picLocks noChangeAspect="1"/>
          </p:cNvPicPr>
          <p:nvPr/>
        </p:nvPicPr>
        <p:blipFill>
          <a:blip r:embed="rId5"/>
          <a:stretch>
            <a:fillRect/>
          </a:stretch>
        </p:blipFill>
        <p:spPr>
          <a:xfrm>
            <a:off x="5337464" y="4695248"/>
            <a:ext cx="2912918" cy="2133542"/>
          </a:xfrm>
          <a:prstGeom prst="rect">
            <a:avLst/>
          </a:prstGeom>
        </p:spPr>
      </p:pic>
      <p:pic>
        <p:nvPicPr>
          <p:cNvPr id="10" name="Picture 9">
            <a:extLst>
              <a:ext uri="{FF2B5EF4-FFF2-40B4-BE49-F238E27FC236}">
                <a16:creationId xmlns:a16="http://schemas.microsoft.com/office/drawing/2014/main" id="{278C5AEC-A9DD-A249-BECA-2B68BF6A6634}"/>
              </a:ext>
            </a:extLst>
          </p:cNvPr>
          <p:cNvPicPr>
            <a:picLocks noChangeAspect="1"/>
          </p:cNvPicPr>
          <p:nvPr/>
        </p:nvPicPr>
        <p:blipFill>
          <a:blip r:embed="rId6"/>
          <a:stretch>
            <a:fillRect/>
          </a:stretch>
        </p:blipFill>
        <p:spPr>
          <a:xfrm>
            <a:off x="8557648" y="4690319"/>
            <a:ext cx="2695706" cy="2167681"/>
          </a:xfrm>
          <a:prstGeom prst="rect">
            <a:avLst/>
          </a:prstGeom>
        </p:spPr>
      </p:pic>
      <p:pic>
        <p:nvPicPr>
          <p:cNvPr id="11" name="Picture 10">
            <a:extLst>
              <a:ext uri="{FF2B5EF4-FFF2-40B4-BE49-F238E27FC236}">
                <a16:creationId xmlns:a16="http://schemas.microsoft.com/office/drawing/2014/main" id="{B7CB2BC2-69D4-8747-8730-6F92B9887FAC}"/>
              </a:ext>
            </a:extLst>
          </p:cNvPr>
          <p:cNvPicPr>
            <a:picLocks noChangeAspect="1"/>
          </p:cNvPicPr>
          <p:nvPr/>
        </p:nvPicPr>
        <p:blipFill rotWithShape="1">
          <a:blip r:embed="rId7"/>
          <a:srcRect l="1960" t="-2871" r="76137" b="2871"/>
          <a:stretch/>
        </p:blipFill>
        <p:spPr>
          <a:xfrm>
            <a:off x="2707694" y="3247638"/>
            <a:ext cx="2418308" cy="2270651"/>
          </a:xfrm>
          <a:prstGeom prst="rect">
            <a:avLst/>
          </a:prstGeom>
        </p:spPr>
      </p:pic>
      <p:pic>
        <p:nvPicPr>
          <p:cNvPr id="12" name="Picture 11">
            <a:extLst>
              <a:ext uri="{FF2B5EF4-FFF2-40B4-BE49-F238E27FC236}">
                <a16:creationId xmlns:a16="http://schemas.microsoft.com/office/drawing/2014/main" id="{F603AAA3-C9F4-CB42-A2CF-D92160A71792}"/>
              </a:ext>
            </a:extLst>
          </p:cNvPr>
          <p:cNvPicPr>
            <a:picLocks noChangeAspect="1"/>
          </p:cNvPicPr>
          <p:nvPr/>
        </p:nvPicPr>
        <p:blipFill>
          <a:blip r:embed="rId8"/>
          <a:stretch>
            <a:fillRect/>
          </a:stretch>
        </p:blipFill>
        <p:spPr>
          <a:xfrm>
            <a:off x="301281" y="4238305"/>
            <a:ext cx="2414615" cy="1953491"/>
          </a:xfrm>
          <a:prstGeom prst="rect">
            <a:avLst/>
          </a:prstGeom>
        </p:spPr>
      </p:pic>
      <p:pic>
        <p:nvPicPr>
          <p:cNvPr id="13" name="Picture 12">
            <a:extLst>
              <a:ext uri="{FF2B5EF4-FFF2-40B4-BE49-F238E27FC236}">
                <a16:creationId xmlns:a16="http://schemas.microsoft.com/office/drawing/2014/main" id="{E2ECD0EB-9523-A847-9D07-3DD35FEBCA6E}"/>
              </a:ext>
            </a:extLst>
          </p:cNvPr>
          <p:cNvPicPr>
            <a:picLocks noChangeAspect="1"/>
          </p:cNvPicPr>
          <p:nvPr/>
        </p:nvPicPr>
        <p:blipFill>
          <a:blip r:embed="rId9"/>
          <a:stretch>
            <a:fillRect/>
          </a:stretch>
        </p:blipFill>
        <p:spPr>
          <a:xfrm>
            <a:off x="528499" y="6151542"/>
            <a:ext cx="4513223" cy="677248"/>
          </a:xfrm>
          <a:prstGeom prst="rect">
            <a:avLst/>
          </a:prstGeom>
        </p:spPr>
      </p:pic>
    </p:spTree>
    <p:extLst>
      <p:ext uri="{BB962C8B-B14F-4D97-AF65-F5344CB8AC3E}">
        <p14:creationId xmlns:p14="http://schemas.microsoft.com/office/powerpoint/2010/main" val="2408898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0ABA0-282C-4646-89D9-127B16E82486}"/>
              </a:ext>
            </a:extLst>
          </p:cNvPr>
          <p:cNvSpPr>
            <a:spLocks noGrp="1"/>
          </p:cNvSpPr>
          <p:nvPr>
            <p:ph type="title"/>
          </p:nvPr>
        </p:nvSpPr>
        <p:spPr/>
        <p:txBody>
          <a:bodyPr/>
          <a:lstStyle/>
          <a:p>
            <a:r>
              <a:rPr lang="en-US" dirty="0"/>
              <a:t>TRISO Particle Fuel Performance Modeling</a:t>
            </a:r>
          </a:p>
        </p:txBody>
      </p:sp>
      <p:pic>
        <p:nvPicPr>
          <p:cNvPr id="7" name="Content Placeholder 6">
            <a:extLst>
              <a:ext uri="{FF2B5EF4-FFF2-40B4-BE49-F238E27FC236}">
                <a16:creationId xmlns:a16="http://schemas.microsoft.com/office/drawing/2014/main" id="{BEAD677E-A7F4-1E42-B22C-930D2BB8DE4C}"/>
              </a:ext>
            </a:extLst>
          </p:cNvPr>
          <p:cNvPicPr>
            <a:picLocks noGrp="1" noChangeAspect="1"/>
          </p:cNvPicPr>
          <p:nvPr>
            <p:ph idx="1"/>
          </p:nvPr>
        </p:nvPicPr>
        <p:blipFill>
          <a:blip r:embed="rId2"/>
          <a:stretch>
            <a:fillRect/>
          </a:stretch>
        </p:blipFill>
        <p:spPr>
          <a:xfrm>
            <a:off x="8673006" y="3641293"/>
            <a:ext cx="2738263" cy="2715058"/>
          </a:xfrm>
          <a:prstGeom prst="rect">
            <a:avLst/>
          </a:prstGeom>
        </p:spPr>
      </p:pic>
      <p:sp>
        <p:nvSpPr>
          <p:cNvPr id="4" name="Slide Number Placeholder 3">
            <a:extLst>
              <a:ext uri="{FF2B5EF4-FFF2-40B4-BE49-F238E27FC236}">
                <a16:creationId xmlns:a16="http://schemas.microsoft.com/office/drawing/2014/main" id="{AE95850B-3373-0543-B8D3-92BFCF0790B0}"/>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pic>
        <p:nvPicPr>
          <p:cNvPr id="5" name="Picture 4">
            <a:extLst>
              <a:ext uri="{FF2B5EF4-FFF2-40B4-BE49-F238E27FC236}">
                <a16:creationId xmlns:a16="http://schemas.microsoft.com/office/drawing/2014/main" id="{539FC2A1-E65F-384A-940E-413DFD850279}"/>
              </a:ext>
            </a:extLst>
          </p:cNvPr>
          <p:cNvPicPr>
            <a:picLocks noChangeAspect="1"/>
          </p:cNvPicPr>
          <p:nvPr/>
        </p:nvPicPr>
        <p:blipFill>
          <a:blip r:embed="rId3"/>
          <a:stretch>
            <a:fillRect/>
          </a:stretch>
        </p:blipFill>
        <p:spPr>
          <a:xfrm>
            <a:off x="9100923" y="1895765"/>
            <a:ext cx="1602867" cy="1595581"/>
          </a:xfrm>
          <a:prstGeom prst="rect">
            <a:avLst/>
          </a:prstGeom>
        </p:spPr>
      </p:pic>
      <p:pic>
        <p:nvPicPr>
          <p:cNvPr id="6" name="Picture 5">
            <a:extLst>
              <a:ext uri="{FF2B5EF4-FFF2-40B4-BE49-F238E27FC236}">
                <a16:creationId xmlns:a16="http://schemas.microsoft.com/office/drawing/2014/main" id="{0D2AF70A-CAA3-CF40-9C1D-8A5E1EBC46AA}"/>
              </a:ext>
            </a:extLst>
          </p:cNvPr>
          <p:cNvPicPr>
            <a:picLocks noChangeAspect="1"/>
          </p:cNvPicPr>
          <p:nvPr/>
        </p:nvPicPr>
        <p:blipFill>
          <a:blip r:embed="rId4"/>
          <a:stretch>
            <a:fillRect/>
          </a:stretch>
        </p:blipFill>
        <p:spPr>
          <a:xfrm>
            <a:off x="6096000" y="1841408"/>
            <a:ext cx="2405875" cy="4697505"/>
          </a:xfrm>
          <a:prstGeom prst="rect">
            <a:avLst/>
          </a:prstGeom>
        </p:spPr>
      </p:pic>
      <p:pic>
        <p:nvPicPr>
          <p:cNvPr id="8" name="Picture 7">
            <a:extLst>
              <a:ext uri="{FF2B5EF4-FFF2-40B4-BE49-F238E27FC236}">
                <a16:creationId xmlns:a16="http://schemas.microsoft.com/office/drawing/2014/main" id="{9BDFBD74-0C70-594B-8DEC-6D2EE111638F}"/>
              </a:ext>
            </a:extLst>
          </p:cNvPr>
          <p:cNvPicPr>
            <a:picLocks noChangeAspect="1"/>
          </p:cNvPicPr>
          <p:nvPr/>
        </p:nvPicPr>
        <p:blipFill>
          <a:blip r:embed="rId5"/>
          <a:stretch>
            <a:fillRect/>
          </a:stretch>
        </p:blipFill>
        <p:spPr>
          <a:xfrm>
            <a:off x="2313372" y="4842165"/>
            <a:ext cx="3546903" cy="1275196"/>
          </a:xfrm>
          <a:prstGeom prst="rect">
            <a:avLst/>
          </a:prstGeom>
        </p:spPr>
      </p:pic>
      <p:pic>
        <p:nvPicPr>
          <p:cNvPr id="9" name="Picture 8">
            <a:extLst>
              <a:ext uri="{FF2B5EF4-FFF2-40B4-BE49-F238E27FC236}">
                <a16:creationId xmlns:a16="http://schemas.microsoft.com/office/drawing/2014/main" id="{219B0323-6419-0E42-BCD5-DBD9DF240715}"/>
              </a:ext>
            </a:extLst>
          </p:cNvPr>
          <p:cNvPicPr>
            <a:picLocks noChangeAspect="1"/>
          </p:cNvPicPr>
          <p:nvPr/>
        </p:nvPicPr>
        <p:blipFill>
          <a:blip r:embed="rId6"/>
          <a:stretch>
            <a:fillRect/>
          </a:stretch>
        </p:blipFill>
        <p:spPr>
          <a:xfrm>
            <a:off x="609600" y="5203305"/>
            <a:ext cx="1416627" cy="399561"/>
          </a:xfrm>
          <a:prstGeom prst="rect">
            <a:avLst/>
          </a:prstGeom>
        </p:spPr>
      </p:pic>
      <p:pic>
        <p:nvPicPr>
          <p:cNvPr id="10" name="Picture 9">
            <a:extLst>
              <a:ext uri="{FF2B5EF4-FFF2-40B4-BE49-F238E27FC236}">
                <a16:creationId xmlns:a16="http://schemas.microsoft.com/office/drawing/2014/main" id="{662D0CEC-71DE-CA43-9DF0-E467A551DE0C}"/>
              </a:ext>
            </a:extLst>
          </p:cNvPr>
          <p:cNvPicPr>
            <a:picLocks noChangeAspect="1"/>
          </p:cNvPicPr>
          <p:nvPr/>
        </p:nvPicPr>
        <p:blipFill>
          <a:blip r:embed="rId7"/>
          <a:stretch>
            <a:fillRect/>
          </a:stretch>
        </p:blipFill>
        <p:spPr>
          <a:xfrm>
            <a:off x="962072" y="5602866"/>
            <a:ext cx="711681" cy="273087"/>
          </a:xfrm>
          <a:prstGeom prst="rect">
            <a:avLst/>
          </a:prstGeom>
        </p:spPr>
      </p:pic>
      <p:sp>
        <p:nvSpPr>
          <p:cNvPr id="11" name="Content Placeholder 2">
            <a:extLst>
              <a:ext uri="{FF2B5EF4-FFF2-40B4-BE49-F238E27FC236}">
                <a16:creationId xmlns:a16="http://schemas.microsoft.com/office/drawing/2014/main" id="{E27C45E3-BB2E-954A-BC4A-419EF0F4F27B}"/>
              </a:ext>
            </a:extLst>
          </p:cNvPr>
          <p:cNvSpPr txBox="1">
            <a:spLocks/>
          </p:cNvSpPr>
          <p:nvPr/>
        </p:nvSpPr>
        <p:spPr bwMode="auto">
          <a:xfrm>
            <a:off x="609600" y="2014149"/>
            <a:ext cx="5315269" cy="255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TRISO particle modeling is still under development from a mechanistic model standpoint</a:t>
            </a:r>
          </a:p>
          <a:p>
            <a:r>
              <a:rPr lang="en-US" sz="2000" dirty="0"/>
              <a:t>Imperfect data for many critical fission products through different layers</a:t>
            </a:r>
          </a:p>
          <a:p>
            <a:r>
              <a:rPr lang="en-US" sz="2000" dirty="0"/>
              <a:t>Data typically for UO2 only, not for UC or UCO fuel kernels</a:t>
            </a:r>
          </a:p>
          <a:p>
            <a:endParaRPr lang="en-US" sz="2000" dirty="0"/>
          </a:p>
          <a:p>
            <a:endParaRPr lang="en-US" sz="2000" dirty="0"/>
          </a:p>
          <a:p>
            <a:endParaRPr lang="en-US" sz="2000" dirty="0"/>
          </a:p>
        </p:txBody>
      </p:sp>
    </p:spTree>
    <p:extLst>
      <p:ext uri="{BB962C8B-B14F-4D97-AF65-F5344CB8AC3E}">
        <p14:creationId xmlns:p14="http://schemas.microsoft.com/office/powerpoint/2010/main" val="1068629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375A6-1B0B-8841-A719-FDC48BFEACDB}"/>
              </a:ext>
            </a:extLst>
          </p:cNvPr>
          <p:cNvSpPr>
            <a:spLocks noGrp="1"/>
          </p:cNvSpPr>
          <p:nvPr>
            <p:ph type="title"/>
          </p:nvPr>
        </p:nvSpPr>
        <p:spPr/>
        <p:txBody>
          <a:bodyPr/>
          <a:lstStyle/>
          <a:p>
            <a:r>
              <a:rPr lang="en-US" dirty="0" err="1"/>
              <a:t>FeCrAl</a:t>
            </a:r>
            <a:endParaRPr lang="en-US" dirty="0"/>
          </a:p>
        </p:txBody>
      </p:sp>
      <p:sp>
        <p:nvSpPr>
          <p:cNvPr id="3" name="Content Placeholder 2">
            <a:extLst>
              <a:ext uri="{FF2B5EF4-FFF2-40B4-BE49-F238E27FC236}">
                <a16:creationId xmlns:a16="http://schemas.microsoft.com/office/drawing/2014/main" id="{E407E887-B0CF-714B-8195-9EADD4956EC4}"/>
              </a:ext>
            </a:extLst>
          </p:cNvPr>
          <p:cNvSpPr>
            <a:spLocks noGrp="1"/>
          </p:cNvSpPr>
          <p:nvPr>
            <p:ph idx="1"/>
          </p:nvPr>
        </p:nvSpPr>
        <p:spPr>
          <a:xfrm>
            <a:off x="609600" y="2160495"/>
            <a:ext cx="4846519" cy="3965670"/>
          </a:xfrm>
        </p:spPr>
        <p:txBody>
          <a:bodyPr/>
          <a:lstStyle/>
          <a:p>
            <a:r>
              <a:rPr lang="en-US" sz="2000" dirty="0"/>
              <a:t>Evolution of compositional randomness (precipitation) will affect the mechanical properties of </a:t>
            </a:r>
            <a:r>
              <a:rPr lang="en-US" sz="2000" dirty="0" err="1"/>
              <a:t>FeCrAl</a:t>
            </a:r>
            <a:endParaRPr lang="en-US" sz="2000" dirty="0"/>
          </a:p>
          <a:p>
            <a:r>
              <a:rPr lang="en-US" sz="2000" dirty="0"/>
              <a:t>Kinetic Monte Carlo simulations modeled the precipitation of alpha’ phase from bcc Fe-Cr alloys under thermal aging at various temperatures</a:t>
            </a:r>
          </a:p>
          <a:p>
            <a:r>
              <a:rPr lang="en-US" sz="2000" dirty="0"/>
              <a:t>Fe-Al alloys do not show any phase separation</a:t>
            </a:r>
          </a:p>
          <a:p>
            <a:r>
              <a:rPr lang="en-US" sz="2000" dirty="0"/>
              <a:t>Can determine critical temperatures for precipitation and the resulting microstructures to investigate potential hardening</a:t>
            </a:r>
          </a:p>
        </p:txBody>
      </p:sp>
      <p:sp>
        <p:nvSpPr>
          <p:cNvPr id="4" name="Slide Number Placeholder 3">
            <a:extLst>
              <a:ext uri="{FF2B5EF4-FFF2-40B4-BE49-F238E27FC236}">
                <a16:creationId xmlns:a16="http://schemas.microsoft.com/office/drawing/2014/main" id="{BDACF95B-295D-9440-A4A5-58C3C3BCD45A}"/>
              </a:ext>
            </a:extLst>
          </p:cNvPr>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pic>
        <p:nvPicPr>
          <p:cNvPr id="5" name="Picture 4">
            <a:extLst>
              <a:ext uri="{FF2B5EF4-FFF2-40B4-BE49-F238E27FC236}">
                <a16:creationId xmlns:a16="http://schemas.microsoft.com/office/drawing/2014/main" id="{3768E076-4A2B-9247-9B4D-06D0C78BAA04}"/>
              </a:ext>
            </a:extLst>
          </p:cNvPr>
          <p:cNvPicPr>
            <a:picLocks noChangeAspect="1"/>
          </p:cNvPicPr>
          <p:nvPr/>
        </p:nvPicPr>
        <p:blipFill>
          <a:blip r:embed="rId2"/>
          <a:stretch>
            <a:fillRect/>
          </a:stretch>
        </p:blipFill>
        <p:spPr>
          <a:xfrm>
            <a:off x="5492701" y="1847852"/>
            <a:ext cx="3170217" cy="2184400"/>
          </a:xfrm>
          <a:prstGeom prst="rect">
            <a:avLst/>
          </a:prstGeom>
        </p:spPr>
      </p:pic>
      <p:pic>
        <p:nvPicPr>
          <p:cNvPr id="6" name="Picture 5">
            <a:extLst>
              <a:ext uri="{FF2B5EF4-FFF2-40B4-BE49-F238E27FC236}">
                <a16:creationId xmlns:a16="http://schemas.microsoft.com/office/drawing/2014/main" id="{D018691A-A48A-664A-9280-9DB83FE5A814}"/>
              </a:ext>
            </a:extLst>
          </p:cNvPr>
          <p:cNvPicPr>
            <a:picLocks noChangeAspect="1"/>
          </p:cNvPicPr>
          <p:nvPr/>
        </p:nvPicPr>
        <p:blipFill>
          <a:blip r:embed="rId3"/>
          <a:stretch>
            <a:fillRect/>
          </a:stretch>
        </p:blipFill>
        <p:spPr>
          <a:xfrm>
            <a:off x="8700644" y="1700692"/>
            <a:ext cx="3277152" cy="2478719"/>
          </a:xfrm>
          <a:prstGeom prst="rect">
            <a:avLst/>
          </a:prstGeom>
        </p:spPr>
      </p:pic>
      <p:pic>
        <p:nvPicPr>
          <p:cNvPr id="7" name="Picture 6">
            <a:extLst>
              <a:ext uri="{FF2B5EF4-FFF2-40B4-BE49-F238E27FC236}">
                <a16:creationId xmlns:a16="http://schemas.microsoft.com/office/drawing/2014/main" id="{642C1348-858F-6540-871E-8EFD87634AF4}"/>
              </a:ext>
            </a:extLst>
          </p:cNvPr>
          <p:cNvPicPr>
            <a:picLocks noChangeAspect="1"/>
          </p:cNvPicPr>
          <p:nvPr/>
        </p:nvPicPr>
        <p:blipFill>
          <a:blip r:embed="rId4"/>
          <a:stretch>
            <a:fillRect/>
          </a:stretch>
        </p:blipFill>
        <p:spPr>
          <a:xfrm>
            <a:off x="6757711" y="4184374"/>
            <a:ext cx="3645338" cy="2749880"/>
          </a:xfrm>
          <a:prstGeom prst="rect">
            <a:avLst/>
          </a:prstGeom>
        </p:spPr>
      </p:pic>
    </p:spTree>
    <p:extLst>
      <p:ext uri="{BB962C8B-B14F-4D97-AF65-F5344CB8AC3E}">
        <p14:creationId xmlns:p14="http://schemas.microsoft.com/office/powerpoint/2010/main" val="2751808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DCCAD-BE05-A94F-B66A-EA2D3ABF07E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C7C9A290-33D4-8D48-BEAB-3A09AD15C127}"/>
              </a:ext>
            </a:extLst>
          </p:cNvPr>
          <p:cNvSpPr>
            <a:spLocks noGrp="1"/>
          </p:cNvSpPr>
          <p:nvPr>
            <p:ph idx="1"/>
          </p:nvPr>
        </p:nvSpPr>
        <p:spPr/>
        <p:txBody>
          <a:bodyPr/>
          <a:lstStyle/>
          <a:p>
            <a:r>
              <a:rPr lang="en-US" dirty="0"/>
              <a:t>Researchers are working to develop materials models for the fuel and cladding that are mechanistic rather than empirical and that are based on the evolution of the microstructure rather than the burnup.</a:t>
            </a:r>
          </a:p>
          <a:p>
            <a:endParaRPr lang="en-US" dirty="0"/>
          </a:p>
        </p:txBody>
      </p:sp>
      <p:sp>
        <p:nvSpPr>
          <p:cNvPr id="4" name="Slide Number Placeholder 3">
            <a:extLst>
              <a:ext uri="{FF2B5EF4-FFF2-40B4-BE49-F238E27FC236}">
                <a16:creationId xmlns:a16="http://schemas.microsoft.com/office/drawing/2014/main" id="{C5080A65-7384-FF4F-94B0-F4C3AB1A3F9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88536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Mixed oxide (MOX) fuels</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17</a:t>
            </a:fld>
            <a:endParaRPr lang="en-US"/>
          </a:p>
        </p:txBody>
      </p:sp>
    </p:spTree>
    <p:extLst>
      <p:ext uri="{BB962C8B-B14F-4D97-AF65-F5344CB8AC3E}">
        <p14:creationId xmlns:p14="http://schemas.microsoft.com/office/powerpoint/2010/main" val="28603241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0DD18-4F2E-A146-8EF0-3C72A8EBF496}"/>
              </a:ext>
            </a:extLst>
          </p:cNvPr>
          <p:cNvSpPr>
            <a:spLocks noGrp="1"/>
          </p:cNvSpPr>
          <p:nvPr>
            <p:ph type="title"/>
          </p:nvPr>
        </p:nvSpPr>
        <p:spPr/>
        <p:txBody>
          <a:bodyPr/>
          <a:lstStyle/>
          <a:p>
            <a:r>
              <a:rPr lang="en-US" dirty="0"/>
              <a:t>Why MOX?</a:t>
            </a:r>
          </a:p>
        </p:txBody>
      </p:sp>
      <p:sp>
        <p:nvSpPr>
          <p:cNvPr id="3" name="Content Placeholder 2">
            <a:extLst>
              <a:ext uri="{FF2B5EF4-FFF2-40B4-BE49-F238E27FC236}">
                <a16:creationId xmlns:a16="http://schemas.microsoft.com/office/drawing/2014/main" id="{6A1A7F89-9DAD-8E47-ACCD-CE027EA50B54}"/>
              </a:ext>
            </a:extLst>
          </p:cNvPr>
          <p:cNvSpPr>
            <a:spLocks noGrp="1"/>
          </p:cNvSpPr>
          <p:nvPr>
            <p:ph idx="1"/>
          </p:nvPr>
        </p:nvSpPr>
        <p:spPr>
          <a:xfrm>
            <a:off x="609600" y="2160495"/>
            <a:ext cx="6109252" cy="3965670"/>
          </a:xfrm>
        </p:spPr>
        <p:txBody>
          <a:bodyPr/>
          <a:lstStyle/>
          <a:p>
            <a:r>
              <a:rPr lang="en-US" sz="2000" dirty="0"/>
              <a:t>The first fast breeder reactors built in the 1950s used metallic fuel (plutonium and uranium), as metals offer the highest heavy metal density and therefore the highest breeding ratio</a:t>
            </a:r>
          </a:p>
          <a:p>
            <a:r>
              <a:rPr lang="en-US" sz="2000" dirty="0"/>
              <a:t>Because of dimensional instability due to swelling and growth, metal fuels could hardly achieve high burnup</a:t>
            </a:r>
          </a:p>
          <a:p>
            <a:r>
              <a:rPr lang="en-US" sz="2000" dirty="0"/>
              <a:t>By the 1960s, mixed uranium and plutonium oxide (</a:t>
            </a:r>
            <a:r>
              <a:rPr lang="en-US" sz="2000" dirty="0" err="1"/>
              <a:t>U,Pu</a:t>
            </a:r>
            <a:r>
              <a:rPr lang="en-US" sz="2000" dirty="0"/>
              <a:t>)O2 was known to be highly radiation tolerant and began to be considered as a reference fuel for fast reactors</a:t>
            </a:r>
          </a:p>
          <a:p>
            <a:endParaRPr lang="en-US" sz="2000" dirty="0"/>
          </a:p>
        </p:txBody>
      </p:sp>
      <p:sp>
        <p:nvSpPr>
          <p:cNvPr id="4" name="Slide Number Placeholder 3">
            <a:extLst>
              <a:ext uri="{FF2B5EF4-FFF2-40B4-BE49-F238E27FC236}">
                <a16:creationId xmlns:a16="http://schemas.microsoft.com/office/drawing/2014/main" id="{F6C9D5C9-C143-C54E-8198-74512773E92E}"/>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pic>
        <p:nvPicPr>
          <p:cNvPr id="1026" name="Picture 2" descr="Uranium dioxide - Wikipedia">
            <a:extLst>
              <a:ext uri="{FF2B5EF4-FFF2-40B4-BE49-F238E27FC236}">
                <a16:creationId xmlns:a16="http://schemas.microsoft.com/office/drawing/2014/main" id="{7F746083-8293-0142-8CB9-CD3598C8FB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2472" y="776756"/>
            <a:ext cx="3058319" cy="27674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7: A fragment of the U-Pu-O phase diagram, with the bi-phasic MO 2+x +...  | Download Scientific Diagram">
            <a:extLst>
              <a:ext uri="{FF2B5EF4-FFF2-40B4-BE49-F238E27FC236}">
                <a16:creationId xmlns:a16="http://schemas.microsoft.com/office/drawing/2014/main" id="{8B14696A-6336-B54B-979F-2548EC69E2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6478" y="3632149"/>
            <a:ext cx="5009874" cy="2840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63193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08B5B-C3C6-0046-A7FC-AC7B4BC52204}"/>
              </a:ext>
            </a:extLst>
          </p:cNvPr>
          <p:cNvSpPr>
            <a:spLocks noGrp="1"/>
          </p:cNvSpPr>
          <p:nvPr>
            <p:ph type="title"/>
          </p:nvPr>
        </p:nvSpPr>
        <p:spPr/>
        <p:txBody>
          <a:bodyPr/>
          <a:lstStyle/>
          <a:p>
            <a:r>
              <a:rPr lang="en-US" dirty="0"/>
              <a:t>Mixed Oxides</a:t>
            </a:r>
          </a:p>
        </p:txBody>
      </p:sp>
      <p:sp>
        <p:nvSpPr>
          <p:cNvPr id="3" name="Content Placeholder 2">
            <a:extLst>
              <a:ext uri="{FF2B5EF4-FFF2-40B4-BE49-F238E27FC236}">
                <a16:creationId xmlns:a16="http://schemas.microsoft.com/office/drawing/2014/main" id="{EBC0CE87-399D-1641-BB35-A0279B0AE612}"/>
              </a:ext>
            </a:extLst>
          </p:cNvPr>
          <p:cNvSpPr>
            <a:spLocks noGrp="1"/>
          </p:cNvSpPr>
          <p:nvPr>
            <p:ph idx="1"/>
          </p:nvPr>
        </p:nvSpPr>
        <p:spPr>
          <a:xfrm>
            <a:off x="609601" y="2160495"/>
            <a:ext cx="5721625" cy="3965670"/>
          </a:xfrm>
        </p:spPr>
        <p:txBody>
          <a:bodyPr/>
          <a:lstStyle/>
          <a:p>
            <a:r>
              <a:rPr lang="en-US" sz="2000" dirty="0"/>
              <a:t>UO2 can be combined with PuO2 for a mixed oxide (MOX) fuel for use in fast reactors</a:t>
            </a:r>
          </a:p>
          <a:p>
            <a:r>
              <a:rPr lang="en-US" sz="2000" dirty="0"/>
              <a:t>Allows to burn excess weapons grade plutonium</a:t>
            </a:r>
          </a:p>
          <a:p>
            <a:r>
              <a:rPr lang="en-US" sz="2000" dirty="0"/>
              <a:t>About 30 reactors in Europe currently utilize a partial MOX core</a:t>
            </a:r>
          </a:p>
          <a:p>
            <a:r>
              <a:rPr lang="en-US" sz="2000" dirty="0"/>
              <a:t>Similar behavior to UO2, but different neutronics, fission gas release, thermal conductivity, etc.</a:t>
            </a:r>
          </a:p>
          <a:p>
            <a:r>
              <a:rPr lang="en-US" sz="2000" dirty="0"/>
              <a:t>Less common is inclusion of minor actinides in MOX to burn waste</a:t>
            </a:r>
          </a:p>
          <a:p>
            <a:endParaRPr lang="en-US" sz="2000" dirty="0"/>
          </a:p>
        </p:txBody>
      </p:sp>
      <p:sp>
        <p:nvSpPr>
          <p:cNvPr id="4" name="Slide Number Placeholder 3">
            <a:extLst>
              <a:ext uri="{FF2B5EF4-FFF2-40B4-BE49-F238E27FC236}">
                <a16:creationId xmlns:a16="http://schemas.microsoft.com/office/drawing/2014/main" id="{A3E645FF-8447-7742-9B0B-E489B4B6C19A}"/>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dirty="0"/>
          </a:p>
        </p:txBody>
      </p:sp>
      <p:pic>
        <p:nvPicPr>
          <p:cNvPr id="6" name="Picture 5">
            <a:extLst>
              <a:ext uri="{FF2B5EF4-FFF2-40B4-BE49-F238E27FC236}">
                <a16:creationId xmlns:a16="http://schemas.microsoft.com/office/drawing/2014/main" id="{CC4DE424-C2E4-3744-8F0D-5F70CC36A2CD}"/>
              </a:ext>
            </a:extLst>
          </p:cNvPr>
          <p:cNvPicPr>
            <a:picLocks noChangeAspect="1"/>
          </p:cNvPicPr>
          <p:nvPr/>
        </p:nvPicPr>
        <p:blipFill>
          <a:blip r:embed="rId2"/>
          <a:stretch>
            <a:fillRect/>
          </a:stretch>
        </p:blipFill>
        <p:spPr>
          <a:xfrm>
            <a:off x="6331226" y="1800740"/>
            <a:ext cx="5553507" cy="4555611"/>
          </a:xfrm>
          <a:prstGeom prst="rect">
            <a:avLst/>
          </a:prstGeom>
        </p:spPr>
      </p:pic>
    </p:spTree>
    <p:extLst>
      <p:ext uri="{BB962C8B-B14F-4D97-AF65-F5344CB8AC3E}">
        <p14:creationId xmlns:p14="http://schemas.microsoft.com/office/powerpoint/2010/main" val="1991488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7F9D4-0F15-494A-8A03-7B2BEF622501}"/>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AD990818-DA66-6342-A279-238CB42FAE7F}"/>
              </a:ext>
            </a:extLst>
          </p:cNvPr>
          <p:cNvSpPr>
            <a:spLocks noGrp="1"/>
          </p:cNvSpPr>
          <p:nvPr>
            <p:ph idx="1"/>
          </p:nvPr>
        </p:nvSpPr>
        <p:spPr/>
        <p:txBody>
          <a:bodyPr/>
          <a:lstStyle/>
          <a:p>
            <a:r>
              <a:rPr lang="en-US" sz="2000" dirty="0"/>
              <a:t>There are a variety of limiting phenomena in LWR fuel systems that provide the boundaries of operation and lifetime</a:t>
            </a:r>
          </a:p>
          <a:p>
            <a:r>
              <a:rPr lang="en-US" sz="2000" dirty="0"/>
              <a:t>These limits include phenomena in the fuel, gap, cladding, corrosion, and assembly levels</a:t>
            </a:r>
          </a:p>
          <a:p>
            <a:r>
              <a:rPr lang="en-US" sz="2000" dirty="0"/>
              <a:t>Primary system water chemistry affects fuel performance through the deposition of corrosion products on fuel pin surfaces</a:t>
            </a:r>
          </a:p>
          <a:p>
            <a:r>
              <a:rPr lang="en-US" sz="2000" dirty="0"/>
              <a:t>Beginning of mechanistic modeling</a:t>
            </a:r>
          </a:p>
        </p:txBody>
      </p:sp>
      <p:sp>
        <p:nvSpPr>
          <p:cNvPr id="4" name="Slide Number Placeholder 3">
            <a:extLst>
              <a:ext uri="{FF2B5EF4-FFF2-40B4-BE49-F238E27FC236}">
                <a16:creationId xmlns:a16="http://schemas.microsoft.com/office/drawing/2014/main" id="{23AD3154-795D-804F-9AA3-4214339C0AEF}"/>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1140436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0DCAE-14DB-2B48-8B3D-B6DAA1827465}"/>
              </a:ext>
            </a:extLst>
          </p:cNvPr>
          <p:cNvSpPr>
            <a:spLocks noGrp="1"/>
          </p:cNvSpPr>
          <p:nvPr>
            <p:ph type="title"/>
          </p:nvPr>
        </p:nvSpPr>
        <p:spPr/>
        <p:txBody>
          <a:bodyPr/>
          <a:lstStyle/>
          <a:p>
            <a:r>
              <a:rPr lang="en-US" dirty="0"/>
              <a:t>MOX Designs</a:t>
            </a:r>
          </a:p>
        </p:txBody>
      </p:sp>
      <p:sp>
        <p:nvSpPr>
          <p:cNvPr id="3" name="Content Placeholder 2">
            <a:extLst>
              <a:ext uri="{FF2B5EF4-FFF2-40B4-BE49-F238E27FC236}">
                <a16:creationId xmlns:a16="http://schemas.microsoft.com/office/drawing/2014/main" id="{AD192575-0962-C845-8F0E-046BA845867F}"/>
              </a:ext>
            </a:extLst>
          </p:cNvPr>
          <p:cNvSpPr>
            <a:spLocks noGrp="1"/>
          </p:cNvSpPr>
          <p:nvPr>
            <p:ph idx="1"/>
          </p:nvPr>
        </p:nvSpPr>
        <p:spPr/>
        <p:txBody>
          <a:bodyPr/>
          <a:lstStyle/>
          <a:p>
            <a:r>
              <a:rPr lang="en-US" sz="2000" dirty="0"/>
              <a:t>The fuel pin is a long cylinder (2–3m long, 5–10mm diameter), clad in a steel tube (0.4–0.6mm thick) closed in both ends by welded plugs, preventing direct contact between the radioactive material and the sodium coolant</a:t>
            </a:r>
          </a:p>
          <a:p>
            <a:r>
              <a:rPr lang="en-US" sz="2000" dirty="0"/>
              <a:t>The oxide fissile column (~1 m long) consists of a stack of conventionally pressed and sintered pellets with an outer diameter slightly smaller than the inner diameter of the clad, providing a gap ~100 micron gap</a:t>
            </a:r>
          </a:p>
          <a:p>
            <a:r>
              <a:rPr lang="en-US" sz="2000" dirty="0"/>
              <a:t>Both full pellets and annular pellets have been used</a:t>
            </a:r>
          </a:p>
          <a:p>
            <a:r>
              <a:rPr lang="en-US" sz="2000" dirty="0"/>
              <a:t>A He gap with a pressure ~1 atm is used</a:t>
            </a:r>
          </a:p>
          <a:p>
            <a:r>
              <a:rPr lang="en-US" sz="2000" dirty="0"/>
              <a:t>Fuel pins of fast reactors are designed to operate at a high linear heat generation rate: between 400 and 500 W/cm, about twice higher than standard linear power in light water reactors (LWRs)</a:t>
            </a:r>
          </a:p>
          <a:p>
            <a:endParaRPr lang="en-US" sz="2000" dirty="0"/>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D8C73ED7-9750-7F47-8188-F1A42F8CE67D}"/>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spTree>
    <p:extLst>
      <p:ext uri="{BB962C8B-B14F-4D97-AF65-F5344CB8AC3E}">
        <p14:creationId xmlns:p14="http://schemas.microsoft.com/office/powerpoint/2010/main" val="6351359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805FF-1059-7A43-99FA-56CBBBC7480C}"/>
              </a:ext>
            </a:extLst>
          </p:cNvPr>
          <p:cNvSpPr>
            <a:spLocks noGrp="1"/>
          </p:cNvSpPr>
          <p:nvPr>
            <p:ph type="title"/>
          </p:nvPr>
        </p:nvSpPr>
        <p:spPr/>
        <p:txBody>
          <a:bodyPr/>
          <a:lstStyle/>
          <a:p>
            <a:r>
              <a:rPr lang="en-US" dirty="0"/>
              <a:t>MOX Fuel</a:t>
            </a:r>
          </a:p>
        </p:txBody>
      </p:sp>
      <p:sp>
        <p:nvSpPr>
          <p:cNvPr id="3" name="Content Placeholder 2">
            <a:extLst>
              <a:ext uri="{FF2B5EF4-FFF2-40B4-BE49-F238E27FC236}">
                <a16:creationId xmlns:a16="http://schemas.microsoft.com/office/drawing/2014/main" id="{F758C20A-4B5A-0C4C-88BE-DC90DFD9FB0E}"/>
              </a:ext>
            </a:extLst>
          </p:cNvPr>
          <p:cNvSpPr>
            <a:spLocks noGrp="1"/>
          </p:cNvSpPr>
          <p:nvPr>
            <p:ph idx="1"/>
          </p:nvPr>
        </p:nvSpPr>
        <p:spPr/>
        <p:txBody>
          <a:bodyPr/>
          <a:lstStyle/>
          <a:p>
            <a:r>
              <a:rPr lang="en-US" sz="2000" dirty="0"/>
              <a:t>As the fast reactor fuel pin diameters are generally smaller than classical rod diameters of LWRs, the power density and heat fluxes are much higher in fast reactors than in LWRs</a:t>
            </a:r>
          </a:p>
          <a:p>
            <a:r>
              <a:rPr lang="en-US" sz="2000" dirty="0"/>
              <a:t>For example, in a Phenix fuel pin at 450W/cm, the power density in the pellet reaches almost 2000 W/cc</a:t>
            </a:r>
          </a:p>
          <a:p>
            <a:r>
              <a:rPr lang="en-US" sz="2000" dirty="0"/>
              <a:t>Sodium enters the bottom part of the core at about 400 C and the average coolant temperature above the core is typically about 550 C</a:t>
            </a:r>
          </a:p>
          <a:p>
            <a:r>
              <a:rPr lang="en-US" sz="2000" dirty="0"/>
              <a:t>The neutron flux is very intense (~7x10</a:t>
            </a:r>
            <a:r>
              <a:rPr lang="en-US" sz="2000" baseline="30000" dirty="0"/>
              <a:t>15</a:t>
            </a:r>
            <a:r>
              <a:rPr lang="en-US" sz="2000" dirty="0"/>
              <a:t> n/cm</a:t>
            </a:r>
            <a:r>
              <a:rPr lang="en-US" sz="2000" baseline="30000" dirty="0"/>
              <a:t>2</a:t>
            </a:r>
            <a:r>
              <a:rPr lang="en-US" sz="2000" dirty="0"/>
              <a:t>/s in the core center) and the assembly materials suffer high damage, more than 100 dpa, at high burnup</a:t>
            </a:r>
          </a:p>
          <a:p>
            <a:r>
              <a:rPr lang="en-US" sz="2000" dirty="0"/>
              <a:t>Qualifying metallic materials able to withstand such high damage while keeping their shape and mechanical properties was/is one of the key challenges for fast reactors</a:t>
            </a:r>
          </a:p>
          <a:p>
            <a:r>
              <a:rPr lang="en-US" sz="2000" dirty="0"/>
              <a:t>In order to reduce fuel cycle costs, the main objective of oxide fuels R&amp;D for fast reactors has been to reach high burnup, typically around 150 </a:t>
            </a:r>
            <a:r>
              <a:rPr lang="en-US" sz="2000" dirty="0" err="1"/>
              <a:t>GWd</a:t>
            </a:r>
            <a:r>
              <a:rPr lang="en-US" sz="2000" dirty="0"/>
              <a:t>/ton, about twice the burnup achieved in LWRs</a:t>
            </a:r>
          </a:p>
          <a:p>
            <a:endParaRPr lang="en-US" sz="2000" dirty="0"/>
          </a:p>
          <a:p>
            <a:endParaRPr lang="en-US" sz="2000" dirty="0"/>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9EE9D9E6-514C-B44D-A33C-6991E66219A8}"/>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spTree>
    <p:extLst>
      <p:ext uri="{BB962C8B-B14F-4D97-AF65-F5344CB8AC3E}">
        <p14:creationId xmlns:p14="http://schemas.microsoft.com/office/powerpoint/2010/main" val="35991192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D3B70-35DC-544B-9F51-A27245C5B4AC}"/>
              </a:ext>
            </a:extLst>
          </p:cNvPr>
          <p:cNvSpPr>
            <a:spLocks noGrp="1"/>
          </p:cNvSpPr>
          <p:nvPr>
            <p:ph type="title"/>
          </p:nvPr>
        </p:nvSpPr>
        <p:spPr/>
        <p:txBody>
          <a:bodyPr/>
          <a:lstStyle/>
          <a:p>
            <a:r>
              <a:rPr lang="en-US" dirty="0"/>
              <a:t>MOX Fuel</a:t>
            </a:r>
          </a:p>
        </p:txBody>
      </p:sp>
      <p:sp>
        <p:nvSpPr>
          <p:cNvPr id="3" name="Content Placeholder 2">
            <a:extLst>
              <a:ext uri="{FF2B5EF4-FFF2-40B4-BE49-F238E27FC236}">
                <a16:creationId xmlns:a16="http://schemas.microsoft.com/office/drawing/2014/main" id="{E41A27E7-F2F0-D147-BB03-265E116408EB}"/>
              </a:ext>
            </a:extLst>
          </p:cNvPr>
          <p:cNvSpPr>
            <a:spLocks noGrp="1"/>
          </p:cNvSpPr>
          <p:nvPr>
            <p:ph idx="1"/>
          </p:nvPr>
        </p:nvSpPr>
        <p:spPr/>
        <p:txBody>
          <a:bodyPr/>
          <a:lstStyle/>
          <a:p>
            <a:r>
              <a:rPr lang="en-US" sz="2000" dirty="0"/>
              <a:t>The main requirements and design criteria are the following:</a:t>
            </a:r>
          </a:p>
          <a:p>
            <a:pPr lvl="1"/>
            <a:r>
              <a:rPr lang="en-US" sz="2000" dirty="0"/>
              <a:t>Guaranteeing the absence of fuel melting, both in nominal conditions and during off-normal events</a:t>
            </a:r>
          </a:p>
          <a:p>
            <a:pPr lvl="1"/>
            <a:r>
              <a:rPr lang="en-US" sz="2000" dirty="0"/>
              <a:t>Keeping cladding integrity and fuel pin tightness</a:t>
            </a:r>
          </a:p>
          <a:p>
            <a:pPr lvl="1"/>
            <a:r>
              <a:rPr lang="en-US" sz="2000" dirty="0"/>
              <a:t>Cooling of the fuel pin bundle must be ensured up to high burnup in all operating conditions</a:t>
            </a:r>
          </a:p>
          <a:p>
            <a:pPr lvl="1"/>
            <a:r>
              <a:rPr lang="en-US" sz="2000" dirty="0"/>
              <a:t>Loading and unloading of subassemblies have to be guaranteed, which induces a limitation on the deformation of the hexagonal wrapper tubes</a:t>
            </a:r>
          </a:p>
          <a:p>
            <a:endParaRPr lang="en-US" sz="2000" dirty="0"/>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EC10D385-6F7F-9042-93AC-80FA1AE70165}"/>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spTree>
    <p:extLst>
      <p:ext uri="{BB962C8B-B14F-4D97-AF65-F5344CB8AC3E}">
        <p14:creationId xmlns:p14="http://schemas.microsoft.com/office/powerpoint/2010/main" val="660684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9D8F0-6373-E345-8C4D-00903DBA0CE7}"/>
              </a:ext>
            </a:extLst>
          </p:cNvPr>
          <p:cNvSpPr>
            <a:spLocks noGrp="1"/>
          </p:cNvSpPr>
          <p:nvPr>
            <p:ph type="title"/>
          </p:nvPr>
        </p:nvSpPr>
        <p:spPr/>
        <p:txBody>
          <a:bodyPr/>
          <a:lstStyle/>
          <a:p>
            <a:r>
              <a:rPr lang="en-US" dirty="0"/>
              <a:t>MOX Fuels</a:t>
            </a:r>
          </a:p>
        </p:txBody>
      </p:sp>
      <p:sp>
        <p:nvSpPr>
          <p:cNvPr id="3" name="Content Placeholder 2">
            <a:extLst>
              <a:ext uri="{FF2B5EF4-FFF2-40B4-BE49-F238E27FC236}">
                <a16:creationId xmlns:a16="http://schemas.microsoft.com/office/drawing/2014/main" id="{AEF6B378-35F8-3242-BD7F-AA5805B45888}"/>
              </a:ext>
            </a:extLst>
          </p:cNvPr>
          <p:cNvSpPr>
            <a:spLocks noGrp="1"/>
          </p:cNvSpPr>
          <p:nvPr>
            <p:ph idx="1"/>
          </p:nvPr>
        </p:nvSpPr>
        <p:spPr>
          <a:xfrm>
            <a:off x="609600" y="2280746"/>
            <a:ext cx="7082274" cy="3845418"/>
          </a:xfrm>
        </p:spPr>
        <p:txBody>
          <a:bodyPr>
            <a:noAutofit/>
          </a:bodyPr>
          <a:lstStyle/>
          <a:p>
            <a:r>
              <a:rPr lang="en-US" sz="2000" dirty="0"/>
              <a:t>Most phenomena occurring inside oxide fuel pellets are thermally activated, and a good knowledge of the thermal field inside the fuel stack is key</a:t>
            </a:r>
          </a:p>
          <a:p>
            <a:r>
              <a:rPr lang="en-US" sz="2000" dirty="0"/>
              <a:t>Centerline temperatures can reach above 2000C, significantly higher than thermal LWRs</a:t>
            </a:r>
          </a:p>
          <a:p>
            <a:r>
              <a:rPr lang="en-US" sz="2000" dirty="0"/>
              <a:t>Thermal conductivity is low and degrades with irradiation</a:t>
            </a:r>
          </a:p>
          <a:p>
            <a:r>
              <a:rPr lang="en-US" sz="2000" dirty="0"/>
              <a:t>Due to the steep thermal gradient, thermal stress cracks form </a:t>
            </a:r>
          </a:p>
          <a:p>
            <a:r>
              <a:rPr lang="en-US" sz="2000" dirty="0"/>
              <a:t>Restructuring takes place due to the high temperatures, leading to distinct regions in the fuel</a:t>
            </a:r>
          </a:p>
          <a:p>
            <a:endParaRPr lang="en-US" sz="2000" dirty="0"/>
          </a:p>
        </p:txBody>
      </p:sp>
      <p:sp>
        <p:nvSpPr>
          <p:cNvPr id="5" name="Slide Number Placeholder 4">
            <a:extLst>
              <a:ext uri="{FF2B5EF4-FFF2-40B4-BE49-F238E27FC236}">
                <a16:creationId xmlns:a16="http://schemas.microsoft.com/office/drawing/2014/main" id="{D33C6E57-90AD-1244-B19C-60B5F752F204}"/>
              </a:ext>
            </a:extLst>
          </p:cNvPr>
          <p:cNvSpPr>
            <a:spLocks noGrp="1"/>
          </p:cNvSpPr>
          <p:nvPr>
            <p:ph type="sldNum" sz="quarter" idx="12"/>
          </p:nvPr>
        </p:nvSpPr>
        <p:spPr/>
        <p:txBody>
          <a:bodyPr/>
          <a:lstStyle/>
          <a:p>
            <a:pPr>
              <a:defRPr/>
            </a:pPr>
            <a:fld id="{3FF2C605-4958-CF43-AA48-80339EFDB0AF}" type="slidenum">
              <a:rPr lang="en-US" smtClean="0"/>
              <a:pPr>
                <a:defRPr/>
              </a:pPr>
              <a:t>23</a:t>
            </a:fld>
            <a:endParaRPr lang="en-US"/>
          </a:p>
        </p:txBody>
      </p:sp>
      <p:pic>
        <p:nvPicPr>
          <p:cNvPr id="7" name="Picture 6">
            <a:extLst>
              <a:ext uri="{FF2B5EF4-FFF2-40B4-BE49-F238E27FC236}">
                <a16:creationId xmlns:a16="http://schemas.microsoft.com/office/drawing/2014/main" id="{A1AC2DEA-7714-0B45-8BC1-8D4FD34F3E51}"/>
              </a:ext>
            </a:extLst>
          </p:cNvPr>
          <p:cNvPicPr>
            <a:picLocks noChangeAspect="1"/>
          </p:cNvPicPr>
          <p:nvPr/>
        </p:nvPicPr>
        <p:blipFill>
          <a:blip r:embed="rId2"/>
          <a:stretch>
            <a:fillRect/>
          </a:stretch>
        </p:blipFill>
        <p:spPr>
          <a:xfrm>
            <a:off x="8209998" y="1405493"/>
            <a:ext cx="2844800" cy="2387191"/>
          </a:xfrm>
          <a:prstGeom prst="rect">
            <a:avLst/>
          </a:prstGeom>
        </p:spPr>
      </p:pic>
      <p:pic>
        <p:nvPicPr>
          <p:cNvPr id="8" name="Picture 7">
            <a:extLst>
              <a:ext uri="{FF2B5EF4-FFF2-40B4-BE49-F238E27FC236}">
                <a16:creationId xmlns:a16="http://schemas.microsoft.com/office/drawing/2014/main" id="{6377BF14-4331-0444-A21A-5DE2FD89FAA0}"/>
              </a:ext>
            </a:extLst>
          </p:cNvPr>
          <p:cNvPicPr>
            <a:picLocks noChangeAspect="1"/>
          </p:cNvPicPr>
          <p:nvPr/>
        </p:nvPicPr>
        <p:blipFill>
          <a:blip r:embed="rId3"/>
          <a:stretch>
            <a:fillRect/>
          </a:stretch>
        </p:blipFill>
        <p:spPr>
          <a:xfrm>
            <a:off x="8140976" y="4004853"/>
            <a:ext cx="3384824" cy="2387191"/>
          </a:xfrm>
          <a:prstGeom prst="rect">
            <a:avLst/>
          </a:prstGeom>
        </p:spPr>
      </p:pic>
    </p:spTree>
    <p:extLst>
      <p:ext uri="{BB962C8B-B14F-4D97-AF65-F5344CB8AC3E}">
        <p14:creationId xmlns:p14="http://schemas.microsoft.com/office/powerpoint/2010/main" val="27360215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251A8-BC3E-754A-B33C-F5252F2440B6}"/>
              </a:ext>
            </a:extLst>
          </p:cNvPr>
          <p:cNvSpPr>
            <a:spLocks noGrp="1"/>
          </p:cNvSpPr>
          <p:nvPr>
            <p:ph type="title"/>
          </p:nvPr>
        </p:nvSpPr>
        <p:spPr/>
        <p:txBody>
          <a:bodyPr/>
          <a:lstStyle/>
          <a:p>
            <a:r>
              <a:rPr lang="en-US" dirty="0"/>
              <a:t>MOX Restructuring</a:t>
            </a:r>
          </a:p>
        </p:txBody>
      </p:sp>
      <p:sp>
        <p:nvSpPr>
          <p:cNvPr id="3" name="Content Placeholder 2">
            <a:extLst>
              <a:ext uri="{FF2B5EF4-FFF2-40B4-BE49-F238E27FC236}">
                <a16:creationId xmlns:a16="http://schemas.microsoft.com/office/drawing/2014/main" id="{5C4ABDE3-8DD9-544F-A3F2-B54E2F4CA12A}"/>
              </a:ext>
            </a:extLst>
          </p:cNvPr>
          <p:cNvSpPr>
            <a:spLocks noGrp="1"/>
          </p:cNvSpPr>
          <p:nvPr>
            <p:ph idx="1"/>
          </p:nvPr>
        </p:nvSpPr>
        <p:spPr>
          <a:xfrm>
            <a:off x="609600" y="2160494"/>
            <a:ext cx="7192618" cy="4449027"/>
          </a:xfrm>
        </p:spPr>
        <p:txBody>
          <a:bodyPr/>
          <a:lstStyle/>
          <a:p>
            <a:r>
              <a:rPr lang="en-US" sz="2000" dirty="0"/>
              <a:t>Pu bearing fast reactor oxide fuels display four defining regions of a restructured pellet:</a:t>
            </a:r>
          </a:p>
          <a:p>
            <a:pPr lvl="1"/>
            <a:r>
              <a:rPr lang="en-US" sz="2000" dirty="0"/>
              <a:t>the central void, the columnar grain growth region, the equiaxed grain growth region, and the as-sintered region</a:t>
            </a:r>
          </a:p>
          <a:p>
            <a:r>
              <a:rPr lang="en-US" sz="2000" dirty="0"/>
              <a:t>The higher temperatures and heating rates form coarse, elongated grains that grow radially toward the outer rim of the fuel</a:t>
            </a:r>
          </a:p>
          <a:p>
            <a:r>
              <a:rPr lang="en-US" sz="2000" dirty="0"/>
              <a:t>The equiaxed region consists of grains that have undergone significant growth when compared to the un-irradiated samples</a:t>
            </a:r>
          </a:p>
          <a:p>
            <a:r>
              <a:rPr lang="en-US" sz="2000" dirty="0"/>
              <a:t>The central void forms from the accumulation of voids and pores present in the fuel along a thermal gradient</a:t>
            </a:r>
          </a:p>
          <a:p>
            <a:endParaRPr lang="en-US" sz="2000" dirty="0"/>
          </a:p>
          <a:p>
            <a:endParaRPr lang="en-US" sz="2000" dirty="0"/>
          </a:p>
        </p:txBody>
      </p:sp>
      <p:sp>
        <p:nvSpPr>
          <p:cNvPr id="4" name="Slide Number Placeholder 3">
            <a:extLst>
              <a:ext uri="{FF2B5EF4-FFF2-40B4-BE49-F238E27FC236}">
                <a16:creationId xmlns:a16="http://schemas.microsoft.com/office/drawing/2014/main" id="{94770477-52D8-0A4A-9AA5-684FADF01FB4}"/>
              </a:ext>
            </a:extLst>
          </p:cNvPr>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pic>
        <p:nvPicPr>
          <p:cNvPr id="5" name="Picture 4">
            <a:extLst>
              <a:ext uri="{FF2B5EF4-FFF2-40B4-BE49-F238E27FC236}">
                <a16:creationId xmlns:a16="http://schemas.microsoft.com/office/drawing/2014/main" id="{6921BB5A-21DE-9744-978F-A4F9A10AE32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933637" y="4003063"/>
            <a:ext cx="2713381" cy="2708439"/>
          </a:xfrm>
          <a:prstGeom prst="rect">
            <a:avLst/>
          </a:prstGeom>
        </p:spPr>
      </p:pic>
      <p:pic>
        <p:nvPicPr>
          <p:cNvPr id="6" name="Content Placeholder 5">
            <a:extLst>
              <a:ext uri="{FF2B5EF4-FFF2-40B4-BE49-F238E27FC236}">
                <a16:creationId xmlns:a16="http://schemas.microsoft.com/office/drawing/2014/main" id="{AF3B7627-7C5D-9E46-86D4-BFB79D96273F}"/>
              </a:ext>
            </a:extLst>
          </p:cNvPr>
          <p:cNvPicPr>
            <a:picLocks noChangeAspect="1"/>
          </p:cNvPicPr>
          <p:nvPr/>
        </p:nvPicPr>
        <p:blipFill>
          <a:blip r:embed="rId3"/>
          <a:stretch>
            <a:fillRect/>
          </a:stretch>
        </p:blipFill>
        <p:spPr>
          <a:xfrm>
            <a:off x="8172003" y="1165290"/>
            <a:ext cx="3536292" cy="2778093"/>
          </a:xfrm>
          <a:prstGeom prst="rect">
            <a:avLst/>
          </a:prstGeom>
        </p:spPr>
      </p:pic>
    </p:spTree>
    <p:extLst>
      <p:ext uri="{BB962C8B-B14F-4D97-AF65-F5344CB8AC3E}">
        <p14:creationId xmlns:p14="http://schemas.microsoft.com/office/powerpoint/2010/main" val="293312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D3C82-28E3-6F4A-A8E0-F5F3E6376070}"/>
              </a:ext>
            </a:extLst>
          </p:cNvPr>
          <p:cNvSpPr>
            <a:spLocks noGrp="1"/>
          </p:cNvSpPr>
          <p:nvPr>
            <p:ph type="title"/>
          </p:nvPr>
        </p:nvSpPr>
        <p:spPr/>
        <p:txBody>
          <a:bodyPr/>
          <a:lstStyle/>
          <a:p>
            <a:r>
              <a:rPr lang="en-US" dirty="0"/>
              <a:t>Constituent Redistribution</a:t>
            </a:r>
          </a:p>
        </p:txBody>
      </p:sp>
      <p:sp>
        <p:nvSpPr>
          <p:cNvPr id="3" name="Content Placeholder 2">
            <a:extLst>
              <a:ext uri="{FF2B5EF4-FFF2-40B4-BE49-F238E27FC236}">
                <a16:creationId xmlns:a16="http://schemas.microsoft.com/office/drawing/2014/main" id="{47429497-8FD0-9641-9C2C-58FA1A2D2007}"/>
              </a:ext>
            </a:extLst>
          </p:cNvPr>
          <p:cNvSpPr>
            <a:spLocks noGrp="1"/>
          </p:cNvSpPr>
          <p:nvPr>
            <p:ph idx="1"/>
          </p:nvPr>
        </p:nvSpPr>
        <p:spPr>
          <a:xfrm>
            <a:off x="609600" y="2160495"/>
            <a:ext cx="6367670" cy="3965670"/>
          </a:xfrm>
        </p:spPr>
        <p:txBody>
          <a:bodyPr/>
          <a:lstStyle/>
          <a:p>
            <a:r>
              <a:rPr lang="en-US" sz="2000" dirty="0"/>
              <a:t>The as-fabricated oxide pellets to be used as fuel in fast reactors are always </a:t>
            </a:r>
            <a:r>
              <a:rPr lang="en-US" sz="2000" dirty="0" err="1"/>
              <a:t>hypostoichiometric</a:t>
            </a:r>
            <a:r>
              <a:rPr lang="en-US" sz="2000" dirty="0"/>
              <a:t> with an initial O/M typically in the range 1.93–2.00</a:t>
            </a:r>
          </a:p>
          <a:p>
            <a:r>
              <a:rPr lang="en-US" sz="2000" dirty="0"/>
              <a:t>Oxygen is redistributed radially, migrating down the thermal gradient, thus bringing the composition close to stoichiometry near the periphery, whereas the O/M ratio becomes very low in the hottest area</a:t>
            </a:r>
          </a:p>
          <a:p>
            <a:r>
              <a:rPr lang="en-US" sz="2000" dirty="0"/>
              <a:t>Irradiated oxide pellets generally exhibit a plutonium enrichment in the central area near the central hole, and a slight plutonium depletion in a ring located near the periphery of columnar grains</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B7EB8CC0-5C99-E343-A4F4-D02031B2BFF1}"/>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pic>
        <p:nvPicPr>
          <p:cNvPr id="5" name="Picture 4">
            <a:extLst>
              <a:ext uri="{FF2B5EF4-FFF2-40B4-BE49-F238E27FC236}">
                <a16:creationId xmlns:a16="http://schemas.microsoft.com/office/drawing/2014/main" id="{A2801EC0-FB79-D947-BF26-81BB5C306BA3}"/>
              </a:ext>
            </a:extLst>
          </p:cNvPr>
          <p:cNvPicPr>
            <a:picLocks noChangeAspect="1"/>
          </p:cNvPicPr>
          <p:nvPr/>
        </p:nvPicPr>
        <p:blipFill>
          <a:blip r:embed="rId2"/>
          <a:stretch>
            <a:fillRect/>
          </a:stretch>
        </p:blipFill>
        <p:spPr>
          <a:xfrm>
            <a:off x="7504044" y="4402393"/>
            <a:ext cx="3435350" cy="2211545"/>
          </a:xfrm>
          <a:prstGeom prst="rect">
            <a:avLst/>
          </a:prstGeom>
        </p:spPr>
      </p:pic>
      <p:pic>
        <p:nvPicPr>
          <p:cNvPr id="6" name="Picture 5">
            <a:extLst>
              <a:ext uri="{FF2B5EF4-FFF2-40B4-BE49-F238E27FC236}">
                <a16:creationId xmlns:a16="http://schemas.microsoft.com/office/drawing/2014/main" id="{6D2C2416-B0CB-3E44-9103-448561FE0B7B}"/>
              </a:ext>
            </a:extLst>
          </p:cNvPr>
          <p:cNvPicPr>
            <a:picLocks noChangeAspect="1"/>
          </p:cNvPicPr>
          <p:nvPr/>
        </p:nvPicPr>
        <p:blipFill>
          <a:blip r:embed="rId3"/>
          <a:stretch>
            <a:fillRect/>
          </a:stretch>
        </p:blipFill>
        <p:spPr>
          <a:xfrm>
            <a:off x="7504044" y="1968501"/>
            <a:ext cx="3221575" cy="2469874"/>
          </a:xfrm>
          <a:prstGeom prst="rect">
            <a:avLst/>
          </a:prstGeom>
        </p:spPr>
      </p:pic>
    </p:spTree>
    <p:extLst>
      <p:ext uri="{BB962C8B-B14F-4D97-AF65-F5344CB8AC3E}">
        <p14:creationId xmlns:p14="http://schemas.microsoft.com/office/powerpoint/2010/main" val="39003176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26425-1975-D04D-B9CC-0CC53FDC91C0}"/>
              </a:ext>
            </a:extLst>
          </p:cNvPr>
          <p:cNvSpPr>
            <a:spLocks noGrp="1"/>
          </p:cNvSpPr>
          <p:nvPr>
            <p:ph type="title"/>
          </p:nvPr>
        </p:nvSpPr>
        <p:spPr/>
        <p:txBody>
          <a:bodyPr/>
          <a:lstStyle/>
          <a:p>
            <a:r>
              <a:rPr lang="en-US" dirty="0"/>
              <a:t>Gap Closure</a:t>
            </a:r>
          </a:p>
        </p:txBody>
      </p:sp>
      <p:sp>
        <p:nvSpPr>
          <p:cNvPr id="3" name="Content Placeholder 2">
            <a:extLst>
              <a:ext uri="{FF2B5EF4-FFF2-40B4-BE49-F238E27FC236}">
                <a16:creationId xmlns:a16="http://schemas.microsoft.com/office/drawing/2014/main" id="{05F664B4-0B38-0648-A64D-9A2A43A43F42}"/>
              </a:ext>
            </a:extLst>
          </p:cNvPr>
          <p:cNvSpPr>
            <a:spLocks noGrp="1"/>
          </p:cNvSpPr>
          <p:nvPr>
            <p:ph idx="1"/>
          </p:nvPr>
        </p:nvSpPr>
        <p:spPr/>
        <p:txBody>
          <a:bodyPr/>
          <a:lstStyle/>
          <a:p>
            <a:r>
              <a:rPr lang="en-US" sz="2000" dirty="0"/>
              <a:t>Although the thermal expansion coefficient is lower in oxide fuel than in austenitic stainless steel cladding the temperatures in the fuel pellets are much higher than in the cladding and induce a higher thermal expansion in the fuel pellet</a:t>
            </a:r>
          </a:p>
          <a:p>
            <a:r>
              <a:rPr lang="en-US" sz="2000" dirty="0"/>
              <a:t>At high linear powers gap closure is completed after a burnup of about 1% or even less</a:t>
            </a:r>
          </a:p>
          <a:p>
            <a:r>
              <a:rPr lang="en-US" sz="2000" dirty="0"/>
              <a:t>Fuel pellets are broken into several fragments at the end of first rise to power,  resulting in a small average displacement of matter toward the cladding</a:t>
            </a:r>
          </a:p>
          <a:p>
            <a:r>
              <a:rPr lang="en-US" sz="2000" dirty="0"/>
              <a:t>The force exerted on the fuel column by the spring located in the upper part of causes an axial compression creep</a:t>
            </a:r>
          </a:p>
          <a:p>
            <a:r>
              <a:rPr lang="en-US" sz="2000" dirty="0"/>
              <a:t>The main cause of gap closure is probably the gaseous swelling of the fuel </a:t>
            </a:r>
          </a:p>
          <a:p>
            <a:endParaRPr lang="en-US" sz="2000" dirty="0"/>
          </a:p>
        </p:txBody>
      </p:sp>
      <p:sp>
        <p:nvSpPr>
          <p:cNvPr id="4" name="Slide Number Placeholder 3">
            <a:extLst>
              <a:ext uri="{FF2B5EF4-FFF2-40B4-BE49-F238E27FC236}">
                <a16:creationId xmlns:a16="http://schemas.microsoft.com/office/drawing/2014/main" id="{7AB73653-CD57-884E-A065-63F212B07577}"/>
              </a:ext>
            </a:extLst>
          </p:cNvPr>
          <p:cNvSpPr>
            <a:spLocks noGrp="1"/>
          </p:cNvSpPr>
          <p:nvPr>
            <p:ph type="sldNum" sz="quarter" idx="12"/>
          </p:nvPr>
        </p:nvSpPr>
        <p:spPr/>
        <p:txBody>
          <a:bodyPr/>
          <a:lstStyle/>
          <a:p>
            <a:pPr>
              <a:defRPr/>
            </a:pPr>
            <a:fld id="{3FF2C605-4958-CF43-AA48-80339EFDB0AF}" type="slidenum">
              <a:rPr lang="en-US" smtClean="0"/>
              <a:pPr>
                <a:defRPr/>
              </a:pPr>
              <a:t>26</a:t>
            </a:fld>
            <a:endParaRPr lang="en-US"/>
          </a:p>
        </p:txBody>
      </p:sp>
    </p:spTree>
    <p:extLst>
      <p:ext uri="{BB962C8B-B14F-4D97-AF65-F5344CB8AC3E}">
        <p14:creationId xmlns:p14="http://schemas.microsoft.com/office/powerpoint/2010/main" val="22841348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019E5-DA94-F94C-AD25-4FBEC1006151}"/>
              </a:ext>
            </a:extLst>
          </p:cNvPr>
          <p:cNvSpPr>
            <a:spLocks noGrp="1"/>
          </p:cNvSpPr>
          <p:nvPr>
            <p:ph type="title"/>
          </p:nvPr>
        </p:nvSpPr>
        <p:spPr/>
        <p:txBody>
          <a:bodyPr/>
          <a:lstStyle/>
          <a:p>
            <a:r>
              <a:rPr lang="en-US" dirty="0"/>
              <a:t>Fission Products</a:t>
            </a:r>
          </a:p>
        </p:txBody>
      </p:sp>
      <p:sp>
        <p:nvSpPr>
          <p:cNvPr id="3" name="Content Placeholder 2">
            <a:extLst>
              <a:ext uri="{FF2B5EF4-FFF2-40B4-BE49-F238E27FC236}">
                <a16:creationId xmlns:a16="http://schemas.microsoft.com/office/drawing/2014/main" id="{9B3E3842-85CB-E14B-AA13-1ECCB597D916}"/>
              </a:ext>
            </a:extLst>
          </p:cNvPr>
          <p:cNvSpPr>
            <a:spLocks noGrp="1"/>
          </p:cNvSpPr>
          <p:nvPr>
            <p:ph idx="1"/>
          </p:nvPr>
        </p:nvSpPr>
        <p:spPr/>
        <p:txBody>
          <a:bodyPr/>
          <a:lstStyle/>
          <a:p>
            <a:r>
              <a:rPr lang="en-US" sz="2000" dirty="0"/>
              <a:t>The main objective of oxide fuels in fast reactors is to achieve very high burnup; 15 at.% or even more is typically considered as a reference target</a:t>
            </a:r>
          </a:p>
          <a:p>
            <a:r>
              <a:rPr lang="en-US" sz="2000" dirty="0"/>
              <a:t>This means that at the end of irradiation, 15% of the initial actinide atoms (U and Pu) have disappeared and 30% new atoms are present in the fuel</a:t>
            </a:r>
          </a:p>
          <a:p>
            <a:r>
              <a:rPr lang="en-US" sz="2000" dirty="0"/>
              <a:t>All physical and chemical properties of oxide fuel will continuously evolve during its lifetime in the reactor; in particular, fission products will induce a decrease of thermal conductivity as well as a decrease of melting point, thus reducing the margin to fuel melting</a:t>
            </a:r>
          </a:p>
          <a:p>
            <a:r>
              <a:rPr lang="en-US" sz="2000" dirty="0"/>
              <a:t>Most phenomena occurring in the fuel pins will be a direct consequence of these fission products</a:t>
            </a:r>
          </a:p>
          <a:p>
            <a:r>
              <a:rPr lang="en-US" sz="2000" dirty="0"/>
              <a:t>This large amount of fission products is one of the specificities of fast oxide fuel</a:t>
            </a:r>
          </a:p>
          <a:p>
            <a:r>
              <a:rPr lang="en-US" sz="2000" dirty="0"/>
              <a:t>The fission products effects depend upon the chemical state of the fission product, which is influenced by the oxygen potential of the fuel</a:t>
            </a:r>
          </a:p>
          <a:p>
            <a:endParaRPr lang="en-US" sz="2000" dirty="0"/>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64F273F9-D0F0-2C41-9811-22B9889ACA3C}"/>
              </a:ext>
            </a:extLst>
          </p:cNvPr>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spTree>
    <p:extLst>
      <p:ext uri="{BB962C8B-B14F-4D97-AF65-F5344CB8AC3E}">
        <p14:creationId xmlns:p14="http://schemas.microsoft.com/office/powerpoint/2010/main" val="39866320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76C62-1E50-BE44-8E45-171B5AE49206}"/>
              </a:ext>
            </a:extLst>
          </p:cNvPr>
          <p:cNvSpPr>
            <a:spLocks noGrp="1"/>
          </p:cNvSpPr>
          <p:nvPr>
            <p:ph type="title"/>
          </p:nvPr>
        </p:nvSpPr>
        <p:spPr/>
        <p:txBody>
          <a:bodyPr/>
          <a:lstStyle/>
          <a:p>
            <a:r>
              <a:rPr lang="en-US" dirty="0"/>
              <a:t>Fission Products</a:t>
            </a:r>
          </a:p>
        </p:txBody>
      </p:sp>
      <p:sp>
        <p:nvSpPr>
          <p:cNvPr id="3" name="Content Placeholder 2">
            <a:extLst>
              <a:ext uri="{FF2B5EF4-FFF2-40B4-BE49-F238E27FC236}">
                <a16:creationId xmlns:a16="http://schemas.microsoft.com/office/drawing/2014/main" id="{69B28602-5037-9F4A-838A-EAE9F1C17120}"/>
              </a:ext>
            </a:extLst>
          </p:cNvPr>
          <p:cNvSpPr>
            <a:spLocks noGrp="1"/>
          </p:cNvSpPr>
          <p:nvPr>
            <p:ph idx="1"/>
          </p:nvPr>
        </p:nvSpPr>
        <p:spPr>
          <a:xfrm>
            <a:off x="609600" y="2160495"/>
            <a:ext cx="6795052" cy="3965670"/>
          </a:xfrm>
        </p:spPr>
        <p:txBody>
          <a:bodyPr/>
          <a:lstStyle/>
          <a:p>
            <a:r>
              <a:rPr lang="en-US" sz="2000" dirty="0"/>
              <a:t>Fission products lie in the main five families:</a:t>
            </a:r>
          </a:p>
          <a:p>
            <a:pPr lvl="1"/>
            <a:r>
              <a:rPr lang="en-US" sz="2000" dirty="0"/>
              <a:t>solid solution, oxide precipitates, metallic precipitates, volatile gases, noble gases</a:t>
            </a:r>
          </a:p>
          <a:p>
            <a:r>
              <a:rPr lang="en-US" sz="2000" dirty="0"/>
              <a:t>On the metallographs of fuel irradiated at high burnup, white inclusions are systematically observed</a:t>
            </a:r>
          </a:p>
          <a:p>
            <a:r>
              <a:rPr lang="en-US" sz="2000" dirty="0"/>
              <a:t>The higher the burnup and the temperature, the larger these precipitates</a:t>
            </a:r>
          </a:p>
          <a:p>
            <a:r>
              <a:rPr lang="en-US" sz="2000" dirty="0"/>
              <a:t>In most cases, EPMA on these precipitates shows essentially five elements: Mo, Ru, Tc, Rh, and Pd.</a:t>
            </a:r>
          </a:p>
          <a:p>
            <a:r>
              <a:rPr lang="en-US" sz="2000" dirty="0"/>
              <a:t>They are the five ‘noble metal’ fission products with the highest yield</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6CEE671A-0BB3-5A45-AC52-4A8C32461201}"/>
              </a:ext>
            </a:extLst>
          </p:cNvPr>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pic>
        <p:nvPicPr>
          <p:cNvPr id="5" name="Picture 4">
            <a:extLst>
              <a:ext uri="{FF2B5EF4-FFF2-40B4-BE49-F238E27FC236}">
                <a16:creationId xmlns:a16="http://schemas.microsoft.com/office/drawing/2014/main" id="{8254FDFA-843B-C94A-BE7F-B0E0193FF467}"/>
              </a:ext>
            </a:extLst>
          </p:cNvPr>
          <p:cNvPicPr>
            <a:picLocks noChangeAspect="1"/>
          </p:cNvPicPr>
          <p:nvPr/>
        </p:nvPicPr>
        <p:blipFill>
          <a:blip r:embed="rId2"/>
          <a:stretch>
            <a:fillRect/>
          </a:stretch>
        </p:blipFill>
        <p:spPr>
          <a:xfrm>
            <a:off x="8056217" y="2188725"/>
            <a:ext cx="2997200" cy="3048000"/>
          </a:xfrm>
          <a:prstGeom prst="rect">
            <a:avLst/>
          </a:prstGeom>
        </p:spPr>
      </p:pic>
    </p:spTree>
    <p:extLst>
      <p:ext uri="{BB962C8B-B14F-4D97-AF65-F5344CB8AC3E}">
        <p14:creationId xmlns:p14="http://schemas.microsoft.com/office/powerpoint/2010/main" val="2401961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64EAE-20B9-B549-A7DA-DFD62A7D100E}"/>
              </a:ext>
            </a:extLst>
          </p:cNvPr>
          <p:cNvSpPr>
            <a:spLocks noGrp="1"/>
          </p:cNvSpPr>
          <p:nvPr>
            <p:ph type="title"/>
          </p:nvPr>
        </p:nvSpPr>
        <p:spPr/>
        <p:txBody>
          <a:bodyPr/>
          <a:lstStyle/>
          <a:p>
            <a:r>
              <a:rPr lang="en-US" dirty="0"/>
              <a:t>Joint Oxide Gain (JOG)</a:t>
            </a:r>
          </a:p>
        </p:txBody>
      </p:sp>
      <p:sp>
        <p:nvSpPr>
          <p:cNvPr id="3" name="Content Placeholder 2">
            <a:extLst>
              <a:ext uri="{FF2B5EF4-FFF2-40B4-BE49-F238E27FC236}">
                <a16:creationId xmlns:a16="http://schemas.microsoft.com/office/drawing/2014/main" id="{6E1B5793-A97F-AE43-BC07-8A2030D4978B}"/>
              </a:ext>
            </a:extLst>
          </p:cNvPr>
          <p:cNvSpPr>
            <a:spLocks noGrp="1"/>
          </p:cNvSpPr>
          <p:nvPr>
            <p:ph idx="1"/>
          </p:nvPr>
        </p:nvSpPr>
        <p:spPr>
          <a:xfrm>
            <a:off x="609599" y="2160495"/>
            <a:ext cx="7580243" cy="3965670"/>
          </a:xfrm>
        </p:spPr>
        <p:txBody>
          <a:bodyPr/>
          <a:lstStyle/>
          <a:p>
            <a:r>
              <a:rPr lang="en-US" sz="2000" dirty="0"/>
              <a:t>Even after gap closure, there remains a residual gap a couple of micrometers wide due to surface roughness</a:t>
            </a:r>
          </a:p>
          <a:p>
            <a:r>
              <a:rPr lang="en-US" sz="2000" dirty="0"/>
              <a:t>At high burnup, radial micrographs show a reopening of the gap, however, this gap is no longer filled with gas, but with fission product compounds</a:t>
            </a:r>
          </a:p>
          <a:p>
            <a:r>
              <a:rPr lang="en-US" sz="2000" dirty="0"/>
              <a:t>All the fission products migrating toward the cold region of the pellet accumulate first in the oxide fuel, and then escape the fuel and accumulate between the fuel and the cladding where they form a bonding layer</a:t>
            </a:r>
          </a:p>
          <a:p>
            <a:r>
              <a:rPr lang="en-US" sz="2000" dirty="0"/>
              <a:t>At high burnup, this JOG reaches a diameter width of about 150 </a:t>
            </a:r>
            <a:r>
              <a:rPr lang="en-US" sz="2000" dirty="0">
                <a:latin typeface="Symbol" pitchFamily="2" charset="2"/>
              </a:rPr>
              <a:t>m</a:t>
            </a:r>
            <a:r>
              <a:rPr lang="en-US" sz="2000" dirty="0"/>
              <a:t>m</a:t>
            </a:r>
          </a:p>
          <a:p>
            <a:r>
              <a:rPr lang="en-US" sz="2000" dirty="0"/>
              <a:t>Serves as mechanical buffer; has low thermal cond.</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54B54CAC-E961-8D43-96B3-D1725D0220DF}"/>
              </a:ext>
            </a:extLst>
          </p:cNvPr>
          <p:cNvSpPr>
            <a:spLocks noGrp="1"/>
          </p:cNvSpPr>
          <p:nvPr>
            <p:ph type="sldNum" sz="quarter" idx="12"/>
          </p:nvPr>
        </p:nvSpPr>
        <p:spPr/>
        <p:txBody>
          <a:bodyPr/>
          <a:lstStyle/>
          <a:p>
            <a:pPr>
              <a:defRPr/>
            </a:pPr>
            <a:fld id="{3FF2C605-4958-CF43-AA48-80339EFDB0AF}" type="slidenum">
              <a:rPr lang="en-US" smtClean="0"/>
              <a:pPr>
                <a:defRPr/>
              </a:pPr>
              <a:t>29</a:t>
            </a:fld>
            <a:endParaRPr lang="en-US"/>
          </a:p>
        </p:txBody>
      </p:sp>
      <p:pic>
        <p:nvPicPr>
          <p:cNvPr id="5" name="Picture 4">
            <a:extLst>
              <a:ext uri="{FF2B5EF4-FFF2-40B4-BE49-F238E27FC236}">
                <a16:creationId xmlns:a16="http://schemas.microsoft.com/office/drawing/2014/main" id="{5ED57291-A718-BE4E-863D-892B3CB62D53}"/>
              </a:ext>
            </a:extLst>
          </p:cNvPr>
          <p:cNvPicPr>
            <a:picLocks noChangeAspect="1"/>
          </p:cNvPicPr>
          <p:nvPr/>
        </p:nvPicPr>
        <p:blipFill>
          <a:blip r:embed="rId2"/>
          <a:stretch>
            <a:fillRect/>
          </a:stretch>
        </p:blipFill>
        <p:spPr>
          <a:xfrm>
            <a:off x="8270842" y="2160495"/>
            <a:ext cx="3778316" cy="3965670"/>
          </a:xfrm>
          <a:prstGeom prst="rect">
            <a:avLst/>
          </a:prstGeom>
        </p:spPr>
      </p:pic>
    </p:spTree>
    <p:extLst>
      <p:ext uri="{BB962C8B-B14F-4D97-AF65-F5344CB8AC3E}">
        <p14:creationId xmlns:p14="http://schemas.microsoft.com/office/powerpoint/2010/main" val="3006181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6517-7A8C-6D44-8A80-103F9AD20C90}"/>
              </a:ext>
            </a:extLst>
          </p:cNvPr>
          <p:cNvSpPr>
            <a:spLocks noGrp="1"/>
          </p:cNvSpPr>
          <p:nvPr>
            <p:ph type="title"/>
          </p:nvPr>
        </p:nvSpPr>
        <p:spPr/>
        <p:txBody>
          <a:bodyPr/>
          <a:lstStyle/>
          <a:p>
            <a:r>
              <a:rPr lang="en-US" dirty="0"/>
              <a:t>MOOSE Project Part 3</a:t>
            </a:r>
          </a:p>
        </p:txBody>
      </p:sp>
      <p:sp>
        <p:nvSpPr>
          <p:cNvPr id="4" name="Slide Number Placeholder 3">
            <a:extLst>
              <a:ext uri="{FF2B5EF4-FFF2-40B4-BE49-F238E27FC236}">
                <a16:creationId xmlns:a16="http://schemas.microsoft.com/office/drawing/2014/main" id="{8AF4B4B8-A41F-4142-861A-4CEFCF7BBA6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6A14A53C-B601-344D-BB6C-C144C19C902A}"/>
              </a:ext>
            </a:extLst>
          </p:cNvPr>
          <p:cNvSpPr/>
          <p:nvPr/>
        </p:nvSpPr>
        <p:spPr>
          <a:xfrm>
            <a:off x="9152938" y="2016866"/>
            <a:ext cx="2253259" cy="3389243"/>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9" name="Straight Arrow Connector 8">
            <a:extLst>
              <a:ext uri="{FF2B5EF4-FFF2-40B4-BE49-F238E27FC236}">
                <a16:creationId xmlns:a16="http://schemas.microsoft.com/office/drawing/2014/main" id="{B4CE7341-0281-C44A-9030-313AEB440CB7}"/>
              </a:ext>
            </a:extLst>
          </p:cNvPr>
          <p:cNvCxnSpPr>
            <a:cxnSpLocks/>
          </p:cNvCxnSpPr>
          <p:nvPr/>
        </p:nvCxnSpPr>
        <p:spPr>
          <a:xfrm>
            <a:off x="9152938" y="1822688"/>
            <a:ext cx="2253259"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B8F40A3F-E5AC-AA42-BFC3-19A6A409A2EB}"/>
              </a:ext>
            </a:extLst>
          </p:cNvPr>
          <p:cNvCxnSpPr>
            <a:cxnSpLocks/>
          </p:cNvCxnSpPr>
          <p:nvPr/>
        </p:nvCxnSpPr>
        <p:spPr>
          <a:xfrm flipV="1">
            <a:off x="8951500" y="2016866"/>
            <a:ext cx="0" cy="338924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7FC4C34D-9F6B-3A44-A4E8-FDD2910214C5}"/>
              </a:ext>
            </a:extLst>
          </p:cNvPr>
          <p:cNvSpPr txBox="1"/>
          <p:nvPr/>
        </p:nvSpPr>
        <p:spPr>
          <a:xfrm>
            <a:off x="667872" y="1968501"/>
            <a:ext cx="7726433" cy="258532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1-D problem, set up in 2D-RZ</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Given a uniform heat generation rate of LHR = 175 W/cm, what are the stresses due to thermal expansion in the fuel?</a:t>
            </a:r>
          </a:p>
          <a:p>
            <a:pPr marL="285750" indent="-285750">
              <a:buFont typeface="Arial" panose="020B0604020202020204" pitchFamily="34" charset="0"/>
              <a:buChar char="•"/>
              <a:defRPr/>
            </a:pPr>
            <a:r>
              <a:rPr lang="en-US" dirty="0">
                <a:solidFill>
                  <a:prstClr val="black"/>
                </a:solidFill>
              </a:rPr>
              <a:t>Will need tensor mechanics and heat conduction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1) Assume a constant fuel surface temperature and constant thermal conductivity</a:t>
            </a:r>
          </a:p>
          <a:p>
            <a:pPr marL="285750" lvl="0" indent="-285750">
              <a:buFont typeface="Arial" panose="020B0604020202020204" pitchFamily="34" charset="0"/>
              <a:buChar char="•"/>
              <a:defRPr/>
            </a:pPr>
            <a:r>
              <a:rPr lang="en-US" dirty="0">
                <a:solidFill>
                  <a:prstClr val="black"/>
                </a:solidFill>
                <a:latin typeface="Calibri"/>
              </a:rPr>
              <a:t>2) Assume </a:t>
            </a:r>
            <a:r>
              <a:rPr lang="en-US" dirty="0">
                <a:solidFill>
                  <a:prstClr val="black"/>
                </a:solidFill>
              </a:rPr>
              <a:t>a constant fuel surface temperature but temperature dependent thermal conductivity</a:t>
            </a:r>
            <a:endParaRPr lang="en-US" dirty="0">
              <a:solidFill>
                <a:prstClr val="black"/>
              </a:solidFill>
              <a:latin typeface="Calibri"/>
            </a:endParaRPr>
          </a:p>
        </p:txBody>
      </p:sp>
      <p:sp>
        <p:nvSpPr>
          <p:cNvPr id="17" name="TextBox 16">
            <a:extLst>
              <a:ext uri="{FF2B5EF4-FFF2-40B4-BE49-F238E27FC236}">
                <a16:creationId xmlns:a16="http://schemas.microsoft.com/office/drawing/2014/main" id="{BF1AC033-6409-0C4A-AA93-30785D045B24}"/>
              </a:ext>
            </a:extLst>
          </p:cNvPr>
          <p:cNvSpPr txBox="1"/>
          <p:nvPr/>
        </p:nvSpPr>
        <p:spPr>
          <a:xfrm>
            <a:off x="9389576" y="3526821"/>
            <a:ext cx="164054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Fuel</a:t>
            </a:r>
          </a:p>
        </p:txBody>
      </p:sp>
      <p:sp>
        <p:nvSpPr>
          <p:cNvPr id="20" name="TextBox 19">
            <a:extLst>
              <a:ext uri="{FF2B5EF4-FFF2-40B4-BE49-F238E27FC236}">
                <a16:creationId xmlns:a16="http://schemas.microsoft.com/office/drawing/2014/main" id="{500D7D2B-ACB3-E84C-8015-B6D0EFA467D3}"/>
              </a:ext>
            </a:extLst>
          </p:cNvPr>
          <p:cNvSpPr txBox="1"/>
          <p:nvPr/>
        </p:nvSpPr>
        <p:spPr>
          <a:xfrm>
            <a:off x="9339730" y="1453356"/>
            <a:ext cx="164054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0.5 cm</a:t>
            </a:r>
          </a:p>
        </p:txBody>
      </p:sp>
      <p:sp>
        <p:nvSpPr>
          <p:cNvPr id="23" name="TextBox 22">
            <a:extLst>
              <a:ext uri="{FF2B5EF4-FFF2-40B4-BE49-F238E27FC236}">
                <a16:creationId xmlns:a16="http://schemas.microsoft.com/office/drawing/2014/main" id="{9585D5CD-26F8-1C40-B55C-D9B4F132CE15}"/>
              </a:ext>
            </a:extLst>
          </p:cNvPr>
          <p:cNvSpPr txBox="1"/>
          <p:nvPr/>
        </p:nvSpPr>
        <p:spPr>
          <a:xfrm rot="16200000">
            <a:off x="7761900" y="3608428"/>
            <a:ext cx="164054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 cm</a:t>
            </a:r>
          </a:p>
        </p:txBody>
      </p:sp>
    </p:spTree>
    <p:extLst>
      <p:ext uri="{BB962C8B-B14F-4D97-AF65-F5344CB8AC3E}">
        <p14:creationId xmlns:p14="http://schemas.microsoft.com/office/powerpoint/2010/main" val="20034569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1A47C-C694-DA43-8432-71F3AF7F6282}"/>
              </a:ext>
            </a:extLst>
          </p:cNvPr>
          <p:cNvSpPr>
            <a:spLocks noGrp="1"/>
          </p:cNvSpPr>
          <p:nvPr>
            <p:ph type="title"/>
          </p:nvPr>
        </p:nvSpPr>
        <p:spPr/>
        <p:txBody>
          <a:bodyPr/>
          <a:lstStyle/>
          <a:p>
            <a:r>
              <a:rPr lang="en-US" dirty="0"/>
              <a:t>FCCI</a:t>
            </a:r>
          </a:p>
        </p:txBody>
      </p:sp>
      <p:sp>
        <p:nvSpPr>
          <p:cNvPr id="3" name="Content Placeholder 2">
            <a:extLst>
              <a:ext uri="{FF2B5EF4-FFF2-40B4-BE49-F238E27FC236}">
                <a16:creationId xmlns:a16="http://schemas.microsoft.com/office/drawing/2014/main" id="{9FC294B9-479B-F34A-8CBE-9E4E07028E82}"/>
              </a:ext>
            </a:extLst>
          </p:cNvPr>
          <p:cNvSpPr>
            <a:spLocks noGrp="1"/>
          </p:cNvSpPr>
          <p:nvPr>
            <p:ph idx="1"/>
          </p:nvPr>
        </p:nvSpPr>
        <p:spPr>
          <a:xfrm>
            <a:off x="609600" y="2160495"/>
            <a:ext cx="10972800" cy="3965670"/>
          </a:xfrm>
        </p:spPr>
        <p:txBody>
          <a:bodyPr/>
          <a:lstStyle/>
          <a:p>
            <a:r>
              <a:rPr lang="en-US" sz="2000" dirty="0"/>
              <a:t>FCCI appears as one of the potential life-limiting factors for high burnup fuel elements</a:t>
            </a:r>
          </a:p>
          <a:p>
            <a:r>
              <a:rPr lang="en-US" sz="2000" dirty="0"/>
              <a:t>Fission products in the JOG play a predominant role on FCCI and on the resulting strong corrosion</a:t>
            </a:r>
          </a:p>
          <a:p>
            <a:r>
              <a:rPr lang="en-US" sz="2000" dirty="0"/>
              <a:t>The (</a:t>
            </a:r>
            <a:r>
              <a:rPr lang="en-US" sz="2000" dirty="0" err="1"/>
              <a:t>U,Pu</a:t>
            </a:r>
            <a:r>
              <a:rPr lang="en-US" sz="2000" dirty="0"/>
              <a:t>)O2 fuel itself does not directly react with the cladding, but it provides the oxygen needed for some of the reactions</a:t>
            </a:r>
          </a:p>
          <a:p>
            <a:r>
              <a:rPr lang="en-US" sz="2000" dirty="0"/>
              <a:t>Volatile fission products, tellurium and cesium, are the corrosive species able to overcome the passivation of stainless steel and therefore to induce clad corrosion</a:t>
            </a:r>
          </a:p>
          <a:p>
            <a:r>
              <a:rPr lang="en-US" sz="2000" dirty="0"/>
              <a:t>Several types of corrosion reactions and mechanisms are possible, occurring at different stages of irradiation, sometimes successively in the same pin, and resulting in different attack features</a:t>
            </a:r>
          </a:p>
          <a:p>
            <a:r>
              <a:rPr lang="en-US" sz="2000" dirty="0"/>
              <a:t>Thus, a qualitative understanding of corrosion mechanisms has been achieved, but it is not yet possible to give a complete physical description of FCCI and to predict corrosion depths</a:t>
            </a:r>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5E085311-B9B6-DD4E-83E1-FD3CD6A5F343}"/>
              </a:ext>
            </a:extLst>
          </p:cNvPr>
          <p:cNvSpPr>
            <a:spLocks noGrp="1"/>
          </p:cNvSpPr>
          <p:nvPr>
            <p:ph type="sldNum" sz="quarter" idx="12"/>
          </p:nvPr>
        </p:nvSpPr>
        <p:spPr/>
        <p:txBody>
          <a:bodyPr/>
          <a:lstStyle/>
          <a:p>
            <a:pPr>
              <a:defRPr/>
            </a:pPr>
            <a:fld id="{3FF2C605-4958-CF43-AA48-80339EFDB0AF}" type="slidenum">
              <a:rPr lang="en-US" smtClean="0"/>
              <a:pPr>
                <a:defRPr/>
              </a:pPr>
              <a:t>30</a:t>
            </a:fld>
            <a:endParaRPr lang="en-US"/>
          </a:p>
        </p:txBody>
      </p:sp>
    </p:spTree>
    <p:extLst>
      <p:ext uri="{BB962C8B-B14F-4D97-AF65-F5344CB8AC3E}">
        <p14:creationId xmlns:p14="http://schemas.microsoft.com/office/powerpoint/2010/main" val="26836479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E6733-5FD5-3F4E-AD04-D4DFBFAD5B35}"/>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BCBD647-185F-ED40-B4B3-5DE021720570}"/>
              </a:ext>
            </a:extLst>
          </p:cNvPr>
          <p:cNvSpPr>
            <a:spLocks noGrp="1"/>
          </p:cNvSpPr>
          <p:nvPr>
            <p:ph idx="1"/>
          </p:nvPr>
        </p:nvSpPr>
        <p:spPr/>
        <p:txBody>
          <a:bodyPr/>
          <a:lstStyle/>
          <a:p>
            <a:r>
              <a:rPr lang="en-US" sz="2000" dirty="0"/>
              <a:t>Oxide fuel for fast reactors has proved to be a mature, quite reliable, and very robust fuel concept</a:t>
            </a:r>
          </a:p>
          <a:p>
            <a:r>
              <a:rPr lang="en-US" sz="2000" dirty="0"/>
              <a:t>SFRs with MOX operate at much higher power and temperature than LWRs</a:t>
            </a:r>
          </a:p>
          <a:p>
            <a:r>
              <a:rPr lang="en-US" sz="2000" dirty="0"/>
              <a:t>Despite the low thermal conductivity, fuel loadings to the cladding remain low, and oxide fuel pins have demonstrated an ability to reach extremely high burnup (&gt;15 at%)</a:t>
            </a:r>
          </a:p>
          <a:p>
            <a:r>
              <a:rPr lang="en-US" sz="2000" dirty="0"/>
              <a:t>O/M ratio is one of the most significant factors in determining the nature of actinide redistribution, fission product precipitate chemistries, and FCCI formation</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83CA775A-65BE-DB4F-80DA-8CC498AA243A}"/>
              </a:ext>
            </a:extLst>
          </p:cNvPr>
          <p:cNvSpPr>
            <a:spLocks noGrp="1"/>
          </p:cNvSpPr>
          <p:nvPr>
            <p:ph type="sldNum" sz="quarter" idx="12"/>
          </p:nvPr>
        </p:nvSpPr>
        <p:spPr/>
        <p:txBody>
          <a:bodyPr/>
          <a:lstStyle/>
          <a:p>
            <a:pPr>
              <a:defRPr/>
            </a:pPr>
            <a:fld id="{3FF2C605-4958-CF43-AA48-80339EFDB0AF}" type="slidenum">
              <a:rPr lang="en-US" smtClean="0"/>
              <a:pPr>
                <a:defRPr/>
              </a:pPr>
              <a:t>31</a:t>
            </a:fld>
            <a:endParaRPr lang="en-US"/>
          </a:p>
        </p:txBody>
      </p:sp>
    </p:spTree>
    <p:extLst>
      <p:ext uri="{BB962C8B-B14F-4D97-AF65-F5344CB8AC3E}">
        <p14:creationId xmlns:p14="http://schemas.microsoft.com/office/powerpoint/2010/main" val="4004939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ACA9B-E34F-1D42-B710-64EFE35C2A13}"/>
              </a:ext>
            </a:extLst>
          </p:cNvPr>
          <p:cNvSpPr>
            <a:spLocks noGrp="1"/>
          </p:cNvSpPr>
          <p:nvPr>
            <p:ph type="title"/>
          </p:nvPr>
        </p:nvSpPr>
        <p:spPr/>
        <p:txBody>
          <a:bodyPr/>
          <a:lstStyle/>
          <a:p>
            <a:r>
              <a:rPr lang="en-US" dirty="0"/>
              <a:t>Microstructure-based fuel performance modeling</a:t>
            </a:r>
          </a:p>
        </p:txBody>
      </p:sp>
      <p:sp>
        <p:nvSpPr>
          <p:cNvPr id="4" name="Slide Number Placeholder 3">
            <a:extLst>
              <a:ext uri="{FF2B5EF4-FFF2-40B4-BE49-F238E27FC236}">
                <a16:creationId xmlns:a16="http://schemas.microsoft.com/office/drawing/2014/main" id="{4F349795-898F-6B4F-92BE-024F3867673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22" name="TextBox 21">
            <a:extLst>
              <a:ext uri="{FF2B5EF4-FFF2-40B4-BE49-F238E27FC236}">
                <a16:creationId xmlns:a16="http://schemas.microsoft.com/office/drawing/2014/main" id="{05B15442-8E87-5348-92DA-C67B679478EB}"/>
              </a:ext>
            </a:extLst>
          </p:cNvPr>
          <p:cNvSpPr txBox="1"/>
          <p:nvPr/>
        </p:nvSpPr>
        <p:spPr>
          <a:xfrm>
            <a:off x="1744386" y="2100648"/>
            <a:ext cx="1280583"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F81BD"/>
                </a:solidFill>
                <a:effectLst/>
                <a:uLnTx/>
                <a:uFillTx/>
                <a:latin typeface="Arial" charset="0"/>
                <a:ea typeface="ＭＳ Ｐゴシック" charset="0"/>
              </a:rPr>
              <a:t>Operating Conditions</a:t>
            </a:r>
            <a:endParaRPr kumimoji="0" lang="en-US" sz="1400" b="0" i="0" u="none" strike="noStrike" kern="1200" cap="none" spc="0" normalizeH="0" baseline="0" noProof="0" dirty="0">
              <a:ln>
                <a:noFill/>
              </a:ln>
              <a:solidFill>
                <a:srgbClr val="4F81BD"/>
              </a:solidFill>
              <a:effectLst/>
              <a:uLnTx/>
              <a:uFillTx/>
              <a:latin typeface="Arial" charset="0"/>
              <a:ea typeface="ＭＳ Ｐゴシック" charset="0"/>
            </a:endParaRPr>
          </a:p>
        </p:txBody>
      </p:sp>
      <p:sp>
        <p:nvSpPr>
          <p:cNvPr id="23" name="Rounded Rectangle 22">
            <a:extLst>
              <a:ext uri="{FF2B5EF4-FFF2-40B4-BE49-F238E27FC236}">
                <a16:creationId xmlns:a16="http://schemas.microsoft.com/office/drawing/2014/main" id="{372E11C6-F71C-FB4C-AFE4-998E6FD8D83F}"/>
              </a:ext>
            </a:extLst>
          </p:cNvPr>
          <p:cNvSpPr/>
          <p:nvPr/>
        </p:nvSpPr>
        <p:spPr bwMode="auto">
          <a:xfrm>
            <a:off x="3039786" y="2168787"/>
            <a:ext cx="1185334" cy="363086"/>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Neutron flux</a:t>
            </a:r>
          </a:p>
        </p:txBody>
      </p:sp>
      <p:sp>
        <p:nvSpPr>
          <p:cNvPr id="24" name="TextBox 23">
            <a:extLst>
              <a:ext uri="{FF2B5EF4-FFF2-40B4-BE49-F238E27FC236}">
                <a16:creationId xmlns:a16="http://schemas.microsoft.com/office/drawing/2014/main" id="{3FB621F0-0798-1641-A4A4-012AFD80D5FF}"/>
              </a:ext>
            </a:extLst>
          </p:cNvPr>
          <p:cNvSpPr txBox="1"/>
          <p:nvPr/>
        </p:nvSpPr>
        <p:spPr>
          <a:xfrm>
            <a:off x="5325786" y="2168787"/>
            <a:ext cx="1121303" cy="307777"/>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F81BD"/>
                </a:solidFill>
                <a:effectLst/>
                <a:uLnTx/>
                <a:uFillTx/>
                <a:latin typeface="Arial" charset="0"/>
                <a:ea typeface="ＭＳ Ｐゴシック" charset="0"/>
              </a:rPr>
              <a:t>Variables</a:t>
            </a:r>
            <a:endParaRPr kumimoji="0" lang="en-US" sz="1400" b="0" i="0" u="none" strike="noStrike" kern="1200" cap="none" spc="0" normalizeH="0" baseline="0" noProof="0" dirty="0">
              <a:ln>
                <a:noFill/>
              </a:ln>
              <a:solidFill>
                <a:srgbClr val="4F81BD"/>
              </a:solidFill>
              <a:effectLst/>
              <a:uLnTx/>
              <a:uFillTx/>
              <a:latin typeface="Arial" charset="0"/>
              <a:ea typeface="ＭＳ Ｐゴシック" charset="0"/>
            </a:endParaRPr>
          </a:p>
        </p:txBody>
      </p:sp>
      <p:sp>
        <p:nvSpPr>
          <p:cNvPr id="25" name="Rounded Rectangle 24">
            <a:extLst>
              <a:ext uri="{FF2B5EF4-FFF2-40B4-BE49-F238E27FC236}">
                <a16:creationId xmlns:a16="http://schemas.microsoft.com/office/drawing/2014/main" id="{902A1030-6392-4243-8B54-4DBEAFB60ABF}"/>
              </a:ext>
            </a:extLst>
          </p:cNvPr>
          <p:cNvSpPr/>
          <p:nvPr/>
        </p:nvSpPr>
        <p:spPr bwMode="auto">
          <a:xfrm>
            <a:off x="6415446" y="2161664"/>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Temperature</a:t>
            </a:r>
          </a:p>
        </p:txBody>
      </p:sp>
      <p:sp>
        <p:nvSpPr>
          <p:cNvPr id="26" name="Rounded Rectangle 25">
            <a:extLst>
              <a:ext uri="{FF2B5EF4-FFF2-40B4-BE49-F238E27FC236}">
                <a16:creationId xmlns:a16="http://schemas.microsoft.com/office/drawing/2014/main" id="{86538642-78D8-ED41-8D83-268F81FAB3CB}"/>
              </a:ext>
            </a:extLst>
          </p:cNvPr>
          <p:cNvSpPr/>
          <p:nvPr/>
        </p:nvSpPr>
        <p:spPr bwMode="auto">
          <a:xfrm>
            <a:off x="7774852" y="2162920"/>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Displacement</a:t>
            </a:r>
          </a:p>
        </p:txBody>
      </p:sp>
      <p:sp>
        <p:nvSpPr>
          <p:cNvPr id="27" name="Rounded Rectangle 26">
            <a:extLst>
              <a:ext uri="{FF2B5EF4-FFF2-40B4-BE49-F238E27FC236}">
                <a16:creationId xmlns:a16="http://schemas.microsoft.com/office/drawing/2014/main" id="{2E13482A-E7FC-A944-8186-A87327747E7B}"/>
              </a:ext>
            </a:extLst>
          </p:cNvPr>
          <p:cNvSpPr/>
          <p:nvPr/>
        </p:nvSpPr>
        <p:spPr bwMode="auto">
          <a:xfrm>
            <a:off x="9134258" y="2162920"/>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Stoichiometry</a:t>
            </a:r>
          </a:p>
        </p:txBody>
      </p:sp>
      <p:sp>
        <p:nvSpPr>
          <p:cNvPr id="28" name="Rounded Rectangle 27">
            <a:extLst>
              <a:ext uri="{FF2B5EF4-FFF2-40B4-BE49-F238E27FC236}">
                <a16:creationId xmlns:a16="http://schemas.microsoft.com/office/drawing/2014/main" id="{B92283D6-195E-3346-B3CE-738D63E9ED93}"/>
              </a:ext>
            </a:extLst>
          </p:cNvPr>
          <p:cNvSpPr/>
          <p:nvPr/>
        </p:nvSpPr>
        <p:spPr bwMode="auto">
          <a:xfrm>
            <a:off x="4292852" y="2168787"/>
            <a:ext cx="1185334" cy="363086"/>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Coolant T&amp;P</a:t>
            </a:r>
          </a:p>
        </p:txBody>
      </p:sp>
      <p:pic>
        <p:nvPicPr>
          <p:cNvPr id="29" name="Picture 7" descr="temp_3Dslice.png">
            <a:extLst>
              <a:ext uri="{FF2B5EF4-FFF2-40B4-BE49-F238E27FC236}">
                <a16:creationId xmlns:a16="http://schemas.microsoft.com/office/drawing/2014/main" id="{8CCB59EF-A4E0-A74C-AA4E-3B7D54AB0B27}"/>
              </a:ext>
            </a:extLst>
          </p:cNvPr>
          <p:cNvPicPr>
            <a:picLocks noChangeAspect="1"/>
          </p:cNvPicPr>
          <p:nvPr/>
        </p:nvPicPr>
        <p:blipFill>
          <a:blip r:embed="rId2" cstate="screen">
            <a:alphaModFix amt="49000"/>
            <a:extLst>
              <a:ext uri="{28A0092B-C50C-407E-A947-70E740481C1C}">
                <a14:useLocalDpi xmlns:a14="http://schemas.microsoft.com/office/drawing/2010/main"/>
              </a:ext>
            </a:extLst>
          </a:blip>
          <a:srcRect/>
          <a:stretch>
            <a:fillRect/>
          </a:stretch>
        </p:blipFill>
        <p:spPr bwMode="auto">
          <a:xfrm>
            <a:off x="5313497" y="2689324"/>
            <a:ext cx="1621446" cy="3237703"/>
          </a:xfrm>
          <a:prstGeom prst="rect">
            <a:avLst/>
          </a:prstGeom>
          <a:noFill/>
          <a:ln>
            <a:noFill/>
          </a:ln>
          <a:extLst>
            <a:ext uri="{909E8E84-426E-40dd-AFC4-6F175D3DCCD1}">
              <a14:hiddenFill xmlns="" xmlns:a14="http://schemas.microsoft.com/office/drawing/2010/main">
                <a:solidFill>
                  <a:srgbClr val="FFFFFF">
                    <a:alpha val="49001"/>
                  </a:srgbClr>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30" name="Group 29">
            <a:extLst>
              <a:ext uri="{FF2B5EF4-FFF2-40B4-BE49-F238E27FC236}">
                <a16:creationId xmlns:a16="http://schemas.microsoft.com/office/drawing/2014/main" id="{534F30DB-728E-AA40-BCB6-C072D4D70636}"/>
              </a:ext>
            </a:extLst>
          </p:cNvPr>
          <p:cNvGrpSpPr/>
          <p:nvPr/>
        </p:nvGrpSpPr>
        <p:grpSpPr>
          <a:xfrm>
            <a:off x="3393784" y="2623868"/>
            <a:ext cx="5767635" cy="4043220"/>
            <a:chOff x="1724010" y="2195664"/>
            <a:chExt cx="5767635" cy="4043220"/>
          </a:xfrm>
        </p:grpSpPr>
        <p:pic>
          <p:nvPicPr>
            <p:cNvPr id="31" name="Picture 30">
              <a:extLst>
                <a:ext uri="{FF2B5EF4-FFF2-40B4-BE49-F238E27FC236}">
                  <a16:creationId xmlns:a16="http://schemas.microsoft.com/office/drawing/2014/main" id="{7592C8DF-9A42-FD4F-BF81-3DD80F22B4E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71526" y="2195664"/>
              <a:ext cx="898281" cy="821553"/>
            </a:xfrm>
            <a:prstGeom prst="rect">
              <a:avLst/>
            </a:prstGeom>
            <a:ln>
              <a:solidFill>
                <a:schemeClr val="tx2"/>
              </a:solidFill>
            </a:ln>
          </p:spPr>
        </p:pic>
        <p:cxnSp>
          <p:nvCxnSpPr>
            <p:cNvPr id="32" name="Straight Connector 31">
              <a:extLst>
                <a:ext uri="{FF2B5EF4-FFF2-40B4-BE49-F238E27FC236}">
                  <a16:creationId xmlns:a16="http://schemas.microsoft.com/office/drawing/2014/main" id="{6068BD40-E29F-8740-BA15-A114AA533898}"/>
                </a:ext>
              </a:extLst>
            </p:cNvPr>
            <p:cNvCxnSpPr/>
            <p:nvPr/>
          </p:nvCxnSpPr>
          <p:spPr>
            <a:xfrm flipH="1">
              <a:off x="4754286" y="2195664"/>
              <a:ext cx="702027" cy="875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8AA7950-68B6-F540-AF8C-63B2F5936A40}"/>
                </a:ext>
              </a:extLst>
            </p:cNvPr>
            <p:cNvCxnSpPr/>
            <p:nvPr/>
          </p:nvCxnSpPr>
          <p:spPr>
            <a:xfrm flipH="1">
              <a:off x="4754285" y="3017218"/>
              <a:ext cx="702028" cy="4700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34" name="Image 53">
              <a:extLst>
                <a:ext uri="{FF2B5EF4-FFF2-40B4-BE49-F238E27FC236}">
                  <a16:creationId xmlns:a16="http://schemas.microsoft.com/office/drawing/2014/main" id="{7E6DFCEE-26F4-0B41-A319-E6C4D5954A2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364839" y="2195664"/>
              <a:ext cx="1016417" cy="782009"/>
            </a:xfrm>
            <a:prstGeom prst="rect">
              <a:avLst/>
            </a:prstGeom>
            <a:ln>
              <a:solidFill>
                <a:srgbClr val="800000"/>
              </a:solidFill>
            </a:ln>
          </p:spPr>
        </p:pic>
        <p:cxnSp>
          <p:nvCxnSpPr>
            <p:cNvPr id="35" name="Straight Connector 34">
              <a:extLst>
                <a:ext uri="{FF2B5EF4-FFF2-40B4-BE49-F238E27FC236}">
                  <a16:creationId xmlns:a16="http://schemas.microsoft.com/office/drawing/2014/main" id="{D27E5CF1-F405-1045-90C4-2F296F18D958}"/>
                </a:ext>
              </a:extLst>
            </p:cNvPr>
            <p:cNvCxnSpPr/>
            <p:nvPr/>
          </p:nvCxnSpPr>
          <p:spPr>
            <a:xfrm>
              <a:off x="3381257" y="2195664"/>
              <a:ext cx="372839" cy="710641"/>
            </a:xfrm>
            <a:prstGeom prst="line">
              <a:avLst/>
            </a:prstGeom>
            <a:ln>
              <a:solidFill>
                <a:srgbClr val="80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B54E16D-F5F2-4943-AA58-5884E514D5BF}"/>
                </a:ext>
              </a:extLst>
            </p:cNvPr>
            <p:cNvCxnSpPr/>
            <p:nvPr/>
          </p:nvCxnSpPr>
          <p:spPr>
            <a:xfrm flipH="1">
              <a:off x="3381256" y="2906305"/>
              <a:ext cx="372840" cy="71368"/>
            </a:xfrm>
            <a:prstGeom prst="line">
              <a:avLst/>
            </a:prstGeom>
            <a:ln>
              <a:solidFill>
                <a:srgbClr val="800000"/>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04AABB5-CF0E-D141-A27E-970F53733E8E}"/>
                </a:ext>
              </a:extLst>
            </p:cNvPr>
            <p:cNvSpPr txBox="1"/>
            <p:nvPr/>
          </p:nvSpPr>
          <p:spPr>
            <a:xfrm>
              <a:off x="5265169" y="3064225"/>
              <a:ext cx="2226476" cy="28931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1F497D"/>
                </a:buClr>
                <a:buSzTx/>
                <a:buFontTx/>
                <a:buNone/>
                <a:tabLst/>
                <a:defRPr/>
              </a:pPr>
              <a:r>
                <a:rPr kumimoji="0" lang="en-US" sz="1400" b="1" i="0" u="none" strike="noStrike" kern="1200" cap="none" spc="0" normalizeH="0" baseline="0" noProof="0" dirty="0">
                  <a:ln>
                    <a:noFill/>
                  </a:ln>
                  <a:solidFill>
                    <a:srgbClr val="1F497D"/>
                  </a:solidFill>
                  <a:effectLst/>
                  <a:uLnTx/>
                  <a:uFillTx/>
                  <a:latin typeface="Calibri"/>
                  <a:ea typeface="+mn-ea"/>
                  <a:cs typeface="+mn-cs"/>
                </a:rPr>
                <a:t>Fuel</a:t>
              </a:r>
            </a:p>
            <a:p>
              <a:pPr marL="0" marR="0" lvl="0" indent="0" algn="l" defTabSz="914400" rtl="0" eaLnBrk="1" fontAlgn="auto" latinLnBrk="0" hangingPunct="1">
                <a:lnSpc>
                  <a:spcPct val="100000"/>
                </a:lnSpc>
                <a:spcBef>
                  <a:spcPts val="0"/>
                </a:spcBef>
                <a:spcAft>
                  <a:spcPts val="0"/>
                </a:spcAft>
                <a:buClr>
                  <a:srgbClr val="1F497D"/>
                </a:buClr>
                <a:buSzTx/>
                <a:buFontTx/>
                <a:buNone/>
                <a:tabLst/>
                <a:defRPr/>
              </a:pPr>
              <a:r>
                <a:rPr kumimoji="0" lang="en-US" sz="1400" b="1" i="0" u="none" strike="noStrike" kern="1200" cap="none" spc="0" normalizeH="0" baseline="0" noProof="0" dirty="0">
                  <a:ln>
                    <a:noFill/>
                  </a:ln>
                  <a:solidFill>
                    <a:srgbClr val="1F497D"/>
                  </a:solidFill>
                  <a:effectLst/>
                  <a:uLnTx/>
                  <a:uFillTx/>
                  <a:latin typeface="Calibri"/>
                  <a:ea typeface="+mn-ea"/>
                  <a:cs typeface="+mn-cs"/>
                </a:rPr>
                <a:t>Microstructure variables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Average grain size</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Dislocation density</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U defect concentrations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err="1">
                  <a:ln>
                    <a:noFill/>
                  </a:ln>
                  <a:solidFill>
                    <a:prstClr val="black"/>
                  </a:solidFill>
                  <a:effectLst/>
                  <a:uLnTx/>
                  <a:uFillTx/>
                  <a:latin typeface="Calibri"/>
                  <a:ea typeface="+mn-ea"/>
                  <a:cs typeface="+mn-cs"/>
                </a:rPr>
                <a:t>Pu</a:t>
              </a:r>
              <a:r>
                <a:rPr kumimoji="0" lang="en-US" sz="1400" b="0" i="0" u="none" strike="noStrike" kern="1200" cap="none" spc="0" normalizeH="0" baseline="0" noProof="0" dirty="0">
                  <a:ln>
                    <a:noFill/>
                  </a:ln>
                  <a:solidFill>
                    <a:prstClr val="black"/>
                  </a:solidFill>
                  <a:effectLst/>
                  <a:uLnTx/>
                  <a:uFillTx/>
                  <a:latin typeface="Calibri"/>
                  <a:ea typeface="+mn-ea"/>
                  <a:cs typeface="+mn-cs"/>
                </a:rPr>
                <a:t> concentration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Fission product precipitate fractions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Dissolved fission products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Fission gas bubble fraction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Grain boundary fission gas bubble coverage</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Crack parameter</a:t>
              </a:r>
            </a:p>
          </p:txBody>
        </p:sp>
        <p:sp>
          <p:nvSpPr>
            <p:cNvPr id="38" name="TextBox 37">
              <a:extLst>
                <a:ext uri="{FF2B5EF4-FFF2-40B4-BE49-F238E27FC236}">
                  <a16:creationId xmlns:a16="http://schemas.microsoft.com/office/drawing/2014/main" id="{81B0E81F-9C6E-8F42-8CDC-29766C033FB0}"/>
                </a:ext>
              </a:extLst>
            </p:cNvPr>
            <p:cNvSpPr txBox="1"/>
            <p:nvPr/>
          </p:nvSpPr>
          <p:spPr>
            <a:xfrm>
              <a:off x="1724010" y="3063213"/>
              <a:ext cx="2030085"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800000"/>
                </a:buClr>
                <a:buSzTx/>
                <a:buFontTx/>
                <a:buNone/>
                <a:tabLst/>
                <a:defRPr/>
              </a:pPr>
              <a:r>
                <a:rPr kumimoji="0" lang="en-US" sz="1400" b="1" i="0" u="none" strike="noStrike" kern="1200" cap="none" spc="0" normalizeH="0" baseline="0" noProof="0" dirty="0">
                  <a:ln>
                    <a:noFill/>
                  </a:ln>
                  <a:solidFill>
                    <a:srgbClr val="9BBB59"/>
                  </a:solidFill>
                  <a:effectLst/>
                  <a:uLnTx/>
                  <a:uFillTx/>
                  <a:latin typeface="Calibri"/>
                  <a:ea typeface="+mn-ea"/>
                  <a:cs typeface="+mn-cs"/>
                </a:rPr>
                <a:t>Cladding</a:t>
              </a:r>
            </a:p>
            <a:p>
              <a:pPr marL="0" marR="0" lvl="0" indent="0" algn="l" defTabSz="914400" rtl="0" eaLnBrk="1" fontAlgn="auto" latinLnBrk="0" hangingPunct="1">
                <a:lnSpc>
                  <a:spcPct val="100000"/>
                </a:lnSpc>
                <a:spcBef>
                  <a:spcPts val="0"/>
                </a:spcBef>
                <a:spcAft>
                  <a:spcPts val="0"/>
                </a:spcAft>
                <a:buClr>
                  <a:srgbClr val="800000"/>
                </a:buClr>
                <a:buSzTx/>
                <a:buFontTx/>
                <a:buNone/>
                <a:tabLst/>
                <a:defRPr/>
              </a:pPr>
              <a:r>
                <a:rPr kumimoji="0" lang="en-US" sz="1400" b="1" i="0" u="none" strike="noStrike" kern="1200" cap="none" spc="0" normalizeH="0" baseline="0" noProof="0" dirty="0">
                  <a:ln>
                    <a:noFill/>
                  </a:ln>
                  <a:solidFill>
                    <a:srgbClr val="9BBB59"/>
                  </a:solidFill>
                  <a:effectLst/>
                  <a:uLnTx/>
                  <a:uFillTx/>
                  <a:latin typeface="Calibri"/>
                  <a:ea typeface="+mn-ea"/>
                  <a:cs typeface="+mn-cs"/>
                </a:rPr>
                <a:t>Microstructure variables</a:t>
              </a:r>
              <a:endParaRPr kumimoji="0" lang="en-US" sz="1400" b="0" i="0" u="none" strike="noStrike" kern="1200" cap="none" spc="0" normalizeH="0" baseline="0" noProof="0" dirty="0">
                <a:ln>
                  <a:noFill/>
                </a:ln>
                <a:solidFill>
                  <a:srgbClr val="9BBB59"/>
                </a:solidFill>
                <a:effectLst/>
                <a:uLnTx/>
                <a:uFillTx/>
                <a:latin typeface="Calibri"/>
                <a:ea typeface="+mn-ea"/>
                <a:cs typeface="+mn-cs"/>
              </a:endParaRP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Average grain size</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Dislocation density</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H concentration</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Hydride fraction</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Point defect concentrations</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Loop density</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2</a:t>
              </a:r>
              <a:r>
                <a:rPr kumimoji="0" lang="en-US" sz="1400" b="0" i="0" u="none" strike="noStrike" kern="1200" cap="none" spc="0" normalizeH="0" baseline="30000" noProof="0" dirty="0">
                  <a:ln>
                    <a:noFill/>
                  </a:ln>
                  <a:solidFill>
                    <a:prstClr val="black"/>
                  </a:solidFill>
                  <a:effectLst/>
                  <a:uLnTx/>
                  <a:uFillTx/>
                  <a:latin typeface="Calibri"/>
                  <a:ea typeface="+mn-ea"/>
                  <a:cs typeface="+mn-cs"/>
                </a:rPr>
                <a:t>nd</a:t>
              </a:r>
              <a:r>
                <a:rPr kumimoji="0" lang="en-US" sz="1400" b="0" i="0" u="none" strike="noStrike" kern="1200" cap="none" spc="0" normalizeH="0" baseline="0" noProof="0" dirty="0">
                  <a:ln>
                    <a:noFill/>
                  </a:ln>
                  <a:solidFill>
                    <a:prstClr val="black"/>
                  </a:solidFill>
                  <a:effectLst/>
                  <a:uLnTx/>
                  <a:uFillTx/>
                  <a:latin typeface="Calibri"/>
                  <a:ea typeface="+mn-ea"/>
                  <a:cs typeface="+mn-cs"/>
                </a:rPr>
                <a:t> phase particle fraction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39" name="TextBox 38">
              <a:extLst>
                <a:ext uri="{FF2B5EF4-FFF2-40B4-BE49-F238E27FC236}">
                  <a16:creationId xmlns:a16="http://schemas.microsoft.com/office/drawing/2014/main" id="{1083E2A3-A58F-2541-A656-5C470A11D62B}"/>
                </a:ext>
              </a:extLst>
            </p:cNvPr>
            <p:cNvSpPr txBox="1"/>
            <p:nvPr/>
          </p:nvSpPr>
          <p:spPr>
            <a:xfrm>
              <a:off x="3754094" y="5500220"/>
              <a:ext cx="140477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8000"/>
                </a:buClr>
                <a:buSzTx/>
                <a:buFontTx/>
                <a:buNone/>
                <a:tabLst/>
                <a:defRPr/>
              </a:pPr>
              <a:r>
                <a:rPr kumimoji="0" lang="en-US" sz="1400" b="1" i="0" u="none" strike="noStrike" kern="1200" cap="none" spc="0" normalizeH="0" baseline="0" noProof="0" dirty="0">
                  <a:ln>
                    <a:noFill/>
                  </a:ln>
                  <a:solidFill>
                    <a:srgbClr val="008000"/>
                  </a:solidFill>
                  <a:effectLst/>
                  <a:uLnTx/>
                  <a:uFillTx/>
                  <a:latin typeface="Calibri"/>
                  <a:ea typeface="+mn-ea"/>
                  <a:cs typeface="+mn-cs"/>
                </a:rPr>
                <a:t>Gap variable</a:t>
              </a:r>
            </a:p>
            <a:p>
              <a:pPr marL="111125" marR="0" lvl="0" indent="-111125" algn="l" defTabSz="914400" rtl="0" eaLnBrk="1" fontAlgn="auto" latinLnBrk="0" hangingPunct="1">
                <a:lnSpc>
                  <a:spcPct val="100000"/>
                </a:lnSpc>
                <a:spcBef>
                  <a:spcPts val="0"/>
                </a:spcBef>
                <a:spcAft>
                  <a:spcPts val="0"/>
                </a:spcAft>
                <a:buClr>
                  <a:srgbClr val="008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Gap fission gas concentration</a:t>
              </a:r>
            </a:p>
          </p:txBody>
        </p:sp>
      </p:grpSp>
      <p:grpSp>
        <p:nvGrpSpPr>
          <p:cNvPr id="40" name="Group 39">
            <a:extLst>
              <a:ext uri="{FF2B5EF4-FFF2-40B4-BE49-F238E27FC236}">
                <a16:creationId xmlns:a16="http://schemas.microsoft.com/office/drawing/2014/main" id="{E5E4697C-DCF5-3047-9B2D-149EF892E07A}"/>
              </a:ext>
            </a:extLst>
          </p:cNvPr>
          <p:cNvGrpSpPr/>
          <p:nvPr/>
        </p:nvGrpSpPr>
        <p:grpSpPr>
          <a:xfrm>
            <a:off x="1744386" y="2689324"/>
            <a:ext cx="9030011" cy="3877422"/>
            <a:chOff x="74612" y="2261120"/>
            <a:chExt cx="9030011" cy="3877422"/>
          </a:xfrm>
        </p:grpSpPr>
        <p:sp>
          <p:nvSpPr>
            <p:cNvPr id="41" name="Rounded Rectangle 40">
              <a:extLst>
                <a:ext uri="{FF2B5EF4-FFF2-40B4-BE49-F238E27FC236}">
                  <a16:creationId xmlns:a16="http://schemas.microsoft.com/office/drawing/2014/main" id="{B4F617B0-4FB5-8149-8FDF-A6322B1706A3}"/>
                </a:ext>
              </a:extLst>
            </p:cNvPr>
            <p:cNvSpPr/>
            <p:nvPr/>
          </p:nvSpPr>
          <p:spPr bwMode="auto">
            <a:xfrm>
              <a:off x="7649803" y="2889262"/>
              <a:ext cx="1188720" cy="36308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Grain growth</a:t>
              </a:r>
            </a:p>
          </p:txBody>
        </p:sp>
        <p:sp>
          <p:nvSpPr>
            <p:cNvPr id="42" name="Rounded Rectangle 41">
              <a:extLst>
                <a:ext uri="{FF2B5EF4-FFF2-40B4-BE49-F238E27FC236}">
                  <a16:creationId xmlns:a16="http://schemas.microsoft.com/office/drawing/2014/main" id="{54F20F49-3743-DD43-93A9-333518797C90}"/>
                </a:ext>
              </a:extLst>
            </p:cNvPr>
            <p:cNvSpPr/>
            <p:nvPr/>
          </p:nvSpPr>
          <p:spPr bwMode="auto">
            <a:xfrm>
              <a:off x="7649803" y="3879844"/>
              <a:ext cx="1188720" cy="539531"/>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Defect prod. &amp; transport</a:t>
              </a:r>
            </a:p>
          </p:txBody>
        </p:sp>
        <p:sp>
          <p:nvSpPr>
            <p:cNvPr id="43" name="Rounded Rectangle 42">
              <a:extLst>
                <a:ext uri="{FF2B5EF4-FFF2-40B4-BE49-F238E27FC236}">
                  <a16:creationId xmlns:a16="http://schemas.microsoft.com/office/drawing/2014/main" id="{1301E9CD-8CF9-B147-AFA9-ED9BF7F3A0FB}"/>
                </a:ext>
              </a:extLst>
            </p:cNvPr>
            <p:cNvSpPr/>
            <p:nvPr/>
          </p:nvSpPr>
          <p:spPr bwMode="auto">
            <a:xfrm>
              <a:off x="7649803" y="4575740"/>
              <a:ext cx="1188720" cy="539531"/>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Fission gas behavior</a:t>
              </a:r>
            </a:p>
          </p:txBody>
        </p:sp>
        <p:sp>
          <p:nvSpPr>
            <p:cNvPr id="44" name="Rounded Rectangle 43">
              <a:extLst>
                <a:ext uri="{FF2B5EF4-FFF2-40B4-BE49-F238E27FC236}">
                  <a16:creationId xmlns:a16="http://schemas.microsoft.com/office/drawing/2014/main" id="{2D27BEB4-5ECA-5E47-9001-D30FD00A84FD}"/>
                </a:ext>
              </a:extLst>
            </p:cNvPr>
            <p:cNvSpPr/>
            <p:nvPr/>
          </p:nvSpPr>
          <p:spPr bwMode="auto">
            <a:xfrm>
              <a:off x="7649803" y="5293346"/>
              <a:ext cx="1188720" cy="34639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Densification</a:t>
              </a:r>
            </a:p>
          </p:txBody>
        </p:sp>
        <p:sp>
          <p:nvSpPr>
            <p:cNvPr id="45" name="TextBox 44">
              <a:extLst>
                <a:ext uri="{FF2B5EF4-FFF2-40B4-BE49-F238E27FC236}">
                  <a16:creationId xmlns:a16="http://schemas.microsoft.com/office/drawing/2014/main" id="{F1032A4E-0F47-7641-AA7F-F1D2A75040D4}"/>
                </a:ext>
              </a:extLst>
            </p:cNvPr>
            <p:cNvSpPr txBox="1"/>
            <p:nvPr/>
          </p:nvSpPr>
          <p:spPr>
            <a:xfrm>
              <a:off x="7383703" y="2261120"/>
              <a:ext cx="1720920"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F497D"/>
                  </a:solidFill>
                  <a:effectLst/>
                  <a:uLnTx/>
                  <a:uFillTx/>
                  <a:latin typeface="Arial" charset="0"/>
                  <a:ea typeface="ＭＳ Ｐゴシック" charset="0"/>
                </a:rPr>
                <a:t>Microstructure evolution models</a:t>
              </a:r>
              <a:endParaRPr kumimoji="0" lang="en-US" sz="1400" b="0" i="0" u="none" strike="noStrike" kern="1200" cap="none" spc="0" normalizeH="0" baseline="0" noProof="0" dirty="0">
                <a:ln>
                  <a:noFill/>
                </a:ln>
                <a:solidFill>
                  <a:srgbClr val="1F497D"/>
                </a:solidFill>
                <a:effectLst/>
                <a:uLnTx/>
                <a:uFillTx/>
                <a:latin typeface="Arial" charset="0"/>
                <a:ea typeface="ＭＳ Ｐゴシック" charset="0"/>
              </a:endParaRPr>
            </a:p>
          </p:txBody>
        </p:sp>
        <p:sp>
          <p:nvSpPr>
            <p:cNvPr id="46" name="Rounded Rectangle 45">
              <a:extLst>
                <a:ext uri="{FF2B5EF4-FFF2-40B4-BE49-F238E27FC236}">
                  <a16:creationId xmlns:a16="http://schemas.microsoft.com/office/drawing/2014/main" id="{CB00379A-3041-E14D-A8C1-F8A4D1C0D133}"/>
                </a:ext>
              </a:extLst>
            </p:cNvPr>
            <p:cNvSpPr/>
            <p:nvPr/>
          </p:nvSpPr>
          <p:spPr bwMode="auto">
            <a:xfrm>
              <a:off x="7649803" y="3387898"/>
              <a:ext cx="1188720" cy="36308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Plasticity</a:t>
              </a:r>
            </a:p>
          </p:txBody>
        </p:sp>
        <p:sp>
          <p:nvSpPr>
            <p:cNvPr id="47" name="Rounded Rectangle 46">
              <a:extLst>
                <a:ext uri="{FF2B5EF4-FFF2-40B4-BE49-F238E27FC236}">
                  <a16:creationId xmlns:a16="http://schemas.microsoft.com/office/drawing/2014/main" id="{A8EDF7AD-94CB-4A45-9EBD-45182FAC86BF}"/>
                </a:ext>
              </a:extLst>
            </p:cNvPr>
            <p:cNvSpPr/>
            <p:nvPr/>
          </p:nvSpPr>
          <p:spPr bwMode="auto">
            <a:xfrm>
              <a:off x="340712" y="2889262"/>
              <a:ext cx="1188720" cy="363086"/>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Grain growth</a:t>
              </a:r>
            </a:p>
          </p:txBody>
        </p:sp>
        <p:sp>
          <p:nvSpPr>
            <p:cNvPr id="48" name="Rounded Rectangle 47">
              <a:extLst>
                <a:ext uri="{FF2B5EF4-FFF2-40B4-BE49-F238E27FC236}">
                  <a16:creationId xmlns:a16="http://schemas.microsoft.com/office/drawing/2014/main" id="{F36764AD-3838-554E-811F-B71EFBA0A32C}"/>
                </a:ext>
              </a:extLst>
            </p:cNvPr>
            <p:cNvSpPr/>
            <p:nvPr/>
          </p:nvSpPr>
          <p:spPr bwMode="auto">
            <a:xfrm>
              <a:off x="340712" y="3879844"/>
              <a:ext cx="1188720" cy="539531"/>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Defect prod. &amp; transport</a:t>
              </a:r>
            </a:p>
          </p:txBody>
        </p:sp>
        <p:sp>
          <p:nvSpPr>
            <p:cNvPr id="49" name="Rounded Rectangle 48">
              <a:extLst>
                <a:ext uri="{FF2B5EF4-FFF2-40B4-BE49-F238E27FC236}">
                  <a16:creationId xmlns:a16="http://schemas.microsoft.com/office/drawing/2014/main" id="{4BABB1E1-F5F3-1645-9A19-FA66AD970BBD}"/>
                </a:ext>
              </a:extLst>
            </p:cNvPr>
            <p:cNvSpPr/>
            <p:nvPr/>
          </p:nvSpPr>
          <p:spPr bwMode="auto">
            <a:xfrm>
              <a:off x="340712" y="4575740"/>
              <a:ext cx="1188720" cy="539531"/>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Hydrogen transport</a:t>
              </a:r>
            </a:p>
          </p:txBody>
        </p:sp>
        <p:sp>
          <p:nvSpPr>
            <p:cNvPr id="50" name="TextBox 49">
              <a:extLst>
                <a:ext uri="{FF2B5EF4-FFF2-40B4-BE49-F238E27FC236}">
                  <a16:creationId xmlns:a16="http://schemas.microsoft.com/office/drawing/2014/main" id="{BDFE879B-BB30-764B-BD71-9E19BEFCE22C}"/>
                </a:ext>
              </a:extLst>
            </p:cNvPr>
            <p:cNvSpPr txBox="1"/>
            <p:nvPr/>
          </p:nvSpPr>
          <p:spPr>
            <a:xfrm>
              <a:off x="74612" y="2261120"/>
              <a:ext cx="1720920"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800000"/>
                  </a:solidFill>
                  <a:effectLst/>
                  <a:uLnTx/>
                  <a:uFillTx/>
                  <a:latin typeface="Arial" charset="0"/>
                  <a:ea typeface="ＭＳ Ｐゴシック" charset="0"/>
                </a:rPr>
                <a:t>Microstructure evolution models</a:t>
              </a:r>
              <a:endParaRPr kumimoji="0" lang="en-US" sz="1400" b="0" i="0" u="none" strike="noStrike" kern="1200" cap="none" spc="0" normalizeH="0" baseline="0" noProof="0" dirty="0">
                <a:ln>
                  <a:noFill/>
                </a:ln>
                <a:solidFill>
                  <a:srgbClr val="800000"/>
                </a:solidFill>
                <a:effectLst/>
                <a:uLnTx/>
                <a:uFillTx/>
                <a:latin typeface="Arial" charset="0"/>
                <a:ea typeface="ＭＳ Ｐゴシック" charset="0"/>
              </a:endParaRPr>
            </a:p>
          </p:txBody>
        </p:sp>
        <p:sp>
          <p:nvSpPr>
            <p:cNvPr id="51" name="Rounded Rectangle 50">
              <a:extLst>
                <a:ext uri="{FF2B5EF4-FFF2-40B4-BE49-F238E27FC236}">
                  <a16:creationId xmlns:a16="http://schemas.microsoft.com/office/drawing/2014/main" id="{E111B81B-9AAA-FF47-A7A4-78B8162247C3}"/>
                </a:ext>
              </a:extLst>
            </p:cNvPr>
            <p:cNvSpPr/>
            <p:nvPr/>
          </p:nvSpPr>
          <p:spPr bwMode="auto">
            <a:xfrm>
              <a:off x="340712" y="5236844"/>
              <a:ext cx="1188720" cy="474970"/>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Loop evolution</a:t>
              </a:r>
            </a:p>
          </p:txBody>
        </p:sp>
        <p:sp>
          <p:nvSpPr>
            <p:cNvPr id="52" name="Rounded Rectangle 51">
              <a:extLst>
                <a:ext uri="{FF2B5EF4-FFF2-40B4-BE49-F238E27FC236}">
                  <a16:creationId xmlns:a16="http://schemas.microsoft.com/office/drawing/2014/main" id="{0D102BE5-1A76-9647-9539-31D6753342F1}"/>
                </a:ext>
              </a:extLst>
            </p:cNvPr>
            <p:cNvSpPr/>
            <p:nvPr/>
          </p:nvSpPr>
          <p:spPr bwMode="auto">
            <a:xfrm>
              <a:off x="340712" y="3387898"/>
              <a:ext cx="1188720" cy="363086"/>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Plasticity</a:t>
              </a:r>
            </a:p>
          </p:txBody>
        </p:sp>
        <p:sp>
          <p:nvSpPr>
            <p:cNvPr id="53" name="Rounded Rectangle 52">
              <a:extLst>
                <a:ext uri="{FF2B5EF4-FFF2-40B4-BE49-F238E27FC236}">
                  <a16:creationId xmlns:a16="http://schemas.microsoft.com/office/drawing/2014/main" id="{FE694D2A-0C59-3E48-A374-EC59CCDB585E}"/>
                </a:ext>
              </a:extLst>
            </p:cNvPr>
            <p:cNvSpPr/>
            <p:nvPr/>
          </p:nvSpPr>
          <p:spPr bwMode="auto">
            <a:xfrm>
              <a:off x="7649803" y="5792144"/>
              <a:ext cx="1188720" cy="34639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Fracture</a:t>
              </a:r>
            </a:p>
          </p:txBody>
        </p:sp>
      </p:grpSp>
      <p:sp>
        <p:nvSpPr>
          <p:cNvPr id="54" name="Rectangle 53">
            <a:extLst>
              <a:ext uri="{FF2B5EF4-FFF2-40B4-BE49-F238E27FC236}">
                <a16:creationId xmlns:a16="http://schemas.microsoft.com/office/drawing/2014/main" id="{519D0A1C-ABA6-0441-B981-A48F18F2E21A}"/>
              </a:ext>
            </a:extLst>
          </p:cNvPr>
          <p:cNvSpPr/>
          <p:nvPr/>
        </p:nvSpPr>
        <p:spPr>
          <a:xfrm>
            <a:off x="1121099" y="1742186"/>
            <a:ext cx="1016527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Structure/property relationships connect the microstructure variables to the property values</a:t>
            </a:r>
          </a:p>
        </p:txBody>
      </p:sp>
      <p:grpSp>
        <p:nvGrpSpPr>
          <p:cNvPr id="61" name="Group 60">
            <a:extLst>
              <a:ext uri="{FF2B5EF4-FFF2-40B4-BE49-F238E27FC236}">
                <a16:creationId xmlns:a16="http://schemas.microsoft.com/office/drawing/2014/main" id="{4808F3B8-381F-9743-8A33-E83169CD1DD9}"/>
              </a:ext>
            </a:extLst>
          </p:cNvPr>
          <p:cNvGrpSpPr/>
          <p:nvPr/>
        </p:nvGrpSpPr>
        <p:grpSpPr>
          <a:xfrm>
            <a:off x="15680" y="2756291"/>
            <a:ext cx="1622407" cy="3600060"/>
            <a:chOff x="74612" y="2261120"/>
            <a:chExt cx="1720920" cy="3523832"/>
          </a:xfrm>
        </p:grpSpPr>
        <p:sp>
          <p:nvSpPr>
            <p:cNvPr id="55" name="Rounded Rectangle 54">
              <a:extLst>
                <a:ext uri="{FF2B5EF4-FFF2-40B4-BE49-F238E27FC236}">
                  <a16:creationId xmlns:a16="http://schemas.microsoft.com/office/drawing/2014/main" id="{4AA0C3C7-36C0-D14C-B025-524921025AD3}"/>
                </a:ext>
              </a:extLst>
            </p:cNvPr>
            <p:cNvSpPr/>
            <p:nvPr/>
          </p:nvSpPr>
          <p:spPr bwMode="auto">
            <a:xfrm>
              <a:off x="340712" y="2783338"/>
              <a:ext cx="1188720" cy="484837"/>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Elasticity tensor</a:t>
              </a:r>
            </a:p>
          </p:txBody>
        </p:sp>
        <p:sp>
          <p:nvSpPr>
            <p:cNvPr id="56" name="Rounded Rectangle 55">
              <a:extLst>
                <a:ext uri="{FF2B5EF4-FFF2-40B4-BE49-F238E27FC236}">
                  <a16:creationId xmlns:a16="http://schemas.microsoft.com/office/drawing/2014/main" id="{A3CB46FE-1B97-5F47-AE67-08CE8ADFC6DB}"/>
                </a:ext>
              </a:extLst>
            </p:cNvPr>
            <p:cNvSpPr/>
            <p:nvPr/>
          </p:nvSpPr>
          <p:spPr bwMode="auto">
            <a:xfrm>
              <a:off x="340712" y="3995521"/>
              <a:ext cx="1188720" cy="53953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Thermal conductivity</a:t>
              </a:r>
            </a:p>
          </p:txBody>
        </p:sp>
        <p:sp>
          <p:nvSpPr>
            <p:cNvPr id="57" name="Rounded Rectangle 56">
              <a:extLst>
                <a:ext uri="{FF2B5EF4-FFF2-40B4-BE49-F238E27FC236}">
                  <a16:creationId xmlns:a16="http://schemas.microsoft.com/office/drawing/2014/main" id="{D6C079BE-8AFE-A648-B627-72EF7FAADFD7}"/>
                </a:ext>
              </a:extLst>
            </p:cNvPr>
            <p:cNvSpPr/>
            <p:nvPr/>
          </p:nvSpPr>
          <p:spPr bwMode="auto">
            <a:xfrm>
              <a:off x="340712" y="4652752"/>
              <a:ext cx="1188720" cy="53953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Failure criteria</a:t>
              </a:r>
            </a:p>
          </p:txBody>
        </p:sp>
        <p:sp>
          <p:nvSpPr>
            <p:cNvPr id="58" name="Rounded Rectangle 57">
              <a:extLst>
                <a:ext uri="{FF2B5EF4-FFF2-40B4-BE49-F238E27FC236}">
                  <a16:creationId xmlns:a16="http://schemas.microsoft.com/office/drawing/2014/main" id="{9CF43F6C-D872-E24E-B471-9377C128ED74}"/>
                </a:ext>
              </a:extLst>
            </p:cNvPr>
            <p:cNvSpPr/>
            <p:nvPr/>
          </p:nvSpPr>
          <p:spPr bwMode="auto">
            <a:xfrm>
              <a:off x="340712" y="5309982"/>
              <a:ext cx="1188720" cy="47497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Dimensional change</a:t>
              </a:r>
            </a:p>
          </p:txBody>
        </p:sp>
        <p:sp>
          <p:nvSpPr>
            <p:cNvPr id="59" name="Rounded Rectangle 58">
              <a:extLst>
                <a:ext uri="{FF2B5EF4-FFF2-40B4-BE49-F238E27FC236}">
                  <a16:creationId xmlns:a16="http://schemas.microsoft.com/office/drawing/2014/main" id="{8E7B8CFE-76F7-3344-B1C5-C08E0DA040E0}"/>
                </a:ext>
              </a:extLst>
            </p:cNvPr>
            <p:cNvSpPr/>
            <p:nvPr/>
          </p:nvSpPr>
          <p:spPr bwMode="auto">
            <a:xfrm>
              <a:off x="340712" y="3385875"/>
              <a:ext cx="1188720" cy="491946"/>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Yield stress</a:t>
              </a:r>
            </a:p>
          </p:txBody>
        </p:sp>
        <p:sp>
          <p:nvSpPr>
            <p:cNvPr id="60" name="TextBox 59">
              <a:extLst>
                <a:ext uri="{FF2B5EF4-FFF2-40B4-BE49-F238E27FC236}">
                  <a16:creationId xmlns:a16="http://schemas.microsoft.com/office/drawing/2014/main" id="{01088076-EDF9-3B4B-ADBD-4ED1BFE54B6C}"/>
                </a:ext>
              </a:extLst>
            </p:cNvPr>
            <p:cNvSpPr txBox="1"/>
            <p:nvPr/>
          </p:nvSpPr>
          <p:spPr>
            <a:xfrm>
              <a:off x="74612" y="2261120"/>
              <a:ext cx="1720920" cy="478116"/>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800000"/>
                  </a:solidFill>
                  <a:effectLst/>
                  <a:uLnTx/>
                  <a:uFillTx/>
                  <a:latin typeface="Arial" charset="0"/>
                  <a:ea typeface="ＭＳ Ｐゴシック" charset="0"/>
                </a:rPr>
                <a:t>Cladding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800000"/>
                  </a:solidFill>
                  <a:effectLst/>
                  <a:uLnTx/>
                  <a:uFillTx/>
                  <a:latin typeface="Arial" charset="0"/>
                  <a:ea typeface="ＭＳ Ｐゴシック" charset="0"/>
                </a:rPr>
                <a:t>Property values</a:t>
              </a:r>
              <a:endParaRPr kumimoji="0" lang="en-US" sz="1200" b="0" i="0" u="none" strike="noStrike" kern="1200" cap="none" spc="0" normalizeH="0" baseline="0" noProof="0" dirty="0">
                <a:ln>
                  <a:noFill/>
                </a:ln>
                <a:solidFill>
                  <a:srgbClr val="800000"/>
                </a:solidFill>
                <a:effectLst/>
                <a:uLnTx/>
                <a:uFillTx/>
                <a:latin typeface="Arial" charset="0"/>
                <a:ea typeface="ＭＳ Ｐゴシック" charset="0"/>
              </a:endParaRPr>
            </a:p>
          </p:txBody>
        </p:sp>
      </p:grpSp>
      <p:grpSp>
        <p:nvGrpSpPr>
          <p:cNvPr id="69" name="Group 68">
            <a:extLst>
              <a:ext uri="{FF2B5EF4-FFF2-40B4-BE49-F238E27FC236}">
                <a16:creationId xmlns:a16="http://schemas.microsoft.com/office/drawing/2014/main" id="{15AE8BF6-F2AD-6B4B-A12F-AC6D1AE7E248}"/>
              </a:ext>
            </a:extLst>
          </p:cNvPr>
          <p:cNvGrpSpPr/>
          <p:nvPr/>
        </p:nvGrpSpPr>
        <p:grpSpPr>
          <a:xfrm>
            <a:off x="10710476" y="2623868"/>
            <a:ext cx="1481524" cy="4043220"/>
            <a:chOff x="7491645" y="2261120"/>
            <a:chExt cx="1566190" cy="4084720"/>
          </a:xfrm>
        </p:grpSpPr>
        <p:sp>
          <p:nvSpPr>
            <p:cNvPr id="62" name="Rounded Rectangle 61">
              <a:extLst>
                <a:ext uri="{FF2B5EF4-FFF2-40B4-BE49-F238E27FC236}">
                  <a16:creationId xmlns:a16="http://schemas.microsoft.com/office/drawing/2014/main" id="{896D47A9-3F74-704A-B09A-B5D75E828959}"/>
                </a:ext>
              </a:extLst>
            </p:cNvPr>
            <p:cNvSpPr/>
            <p:nvPr/>
          </p:nvSpPr>
          <p:spPr bwMode="auto">
            <a:xfrm>
              <a:off x="7784515" y="2783338"/>
              <a:ext cx="1180994" cy="46901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Elasticity tensor</a:t>
              </a:r>
            </a:p>
          </p:txBody>
        </p:sp>
        <p:sp>
          <p:nvSpPr>
            <p:cNvPr id="63" name="Rounded Rectangle 62">
              <a:extLst>
                <a:ext uri="{FF2B5EF4-FFF2-40B4-BE49-F238E27FC236}">
                  <a16:creationId xmlns:a16="http://schemas.microsoft.com/office/drawing/2014/main" id="{B7A716BC-E92A-924B-B9D9-F56DC4C4BB81}"/>
                </a:ext>
              </a:extLst>
            </p:cNvPr>
            <p:cNvSpPr/>
            <p:nvPr/>
          </p:nvSpPr>
          <p:spPr bwMode="auto">
            <a:xfrm>
              <a:off x="7780652" y="3973312"/>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Fracture stress</a:t>
              </a:r>
            </a:p>
          </p:txBody>
        </p:sp>
        <p:sp>
          <p:nvSpPr>
            <p:cNvPr id="64" name="Rounded Rectangle 63">
              <a:extLst>
                <a:ext uri="{FF2B5EF4-FFF2-40B4-BE49-F238E27FC236}">
                  <a16:creationId xmlns:a16="http://schemas.microsoft.com/office/drawing/2014/main" id="{2BAF1FEB-000C-DD4B-8C66-33146B157A58}"/>
                </a:ext>
              </a:extLst>
            </p:cNvPr>
            <p:cNvSpPr/>
            <p:nvPr/>
          </p:nvSpPr>
          <p:spPr bwMode="auto">
            <a:xfrm>
              <a:off x="7780652" y="4627352"/>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Melting temperature</a:t>
              </a:r>
            </a:p>
          </p:txBody>
        </p:sp>
        <p:sp>
          <p:nvSpPr>
            <p:cNvPr id="65" name="Rounded Rectangle 64">
              <a:extLst>
                <a:ext uri="{FF2B5EF4-FFF2-40B4-BE49-F238E27FC236}">
                  <a16:creationId xmlns:a16="http://schemas.microsoft.com/office/drawing/2014/main" id="{B9B56DBC-E3CC-C24D-B0AA-E60957D733D0}"/>
                </a:ext>
              </a:extLst>
            </p:cNvPr>
            <p:cNvSpPr/>
            <p:nvPr/>
          </p:nvSpPr>
          <p:spPr bwMode="auto">
            <a:xfrm>
              <a:off x="7780652" y="5870870"/>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Dimensional change</a:t>
              </a:r>
            </a:p>
          </p:txBody>
        </p:sp>
        <p:sp>
          <p:nvSpPr>
            <p:cNvPr id="66" name="Rounded Rectangle 65">
              <a:extLst>
                <a:ext uri="{FF2B5EF4-FFF2-40B4-BE49-F238E27FC236}">
                  <a16:creationId xmlns:a16="http://schemas.microsoft.com/office/drawing/2014/main" id="{D6CEC3F9-722F-7842-A28D-B420132A5D99}"/>
                </a:ext>
              </a:extLst>
            </p:cNvPr>
            <p:cNvSpPr/>
            <p:nvPr/>
          </p:nvSpPr>
          <p:spPr bwMode="auto">
            <a:xfrm>
              <a:off x="7780652" y="3366857"/>
              <a:ext cx="1188720" cy="491946"/>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Thermal conductivity</a:t>
              </a:r>
            </a:p>
          </p:txBody>
        </p:sp>
        <p:sp>
          <p:nvSpPr>
            <p:cNvPr id="67" name="Rounded Rectangle 66">
              <a:extLst>
                <a:ext uri="{FF2B5EF4-FFF2-40B4-BE49-F238E27FC236}">
                  <a16:creationId xmlns:a16="http://schemas.microsoft.com/office/drawing/2014/main" id="{7E26D34C-100B-C14E-BAC2-9C68B9671144}"/>
                </a:ext>
              </a:extLst>
            </p:cNvPr>
            <p:cNvSpPr/>
            <p:nvPr/>
          </p:nvSpPr>
          <p:spPr bwMode="auto">
            <a:xfrm>
              <a:off x="7780652" y="5281392"/>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Diffusion constants</a:t>
              </a:r>
            </a:p>
          </p:txBody>
        </p:sp>
        <p:sp>
          <p:nvSpPr>
            <p:cNvPr id="68" name="TextBox 67">
              <a:extLst>
                <a:ext uri="{FF2B5EF4-FFF2-40B4-BE49-F238E27FC236}">
                  <a16:creationId xmlns:a16="http://schemas.microsoft.com/office/drawing/2014/main" id="{85C692FF-EEB8-544E-936E-33E6125BD04E}"/>
                </a:ext>
              </a:extLst>
            </p:cNvPr>
            <p:cNvSpPr txBox="1"/>
            <p:nvPr/>
          </p:nvSpPr>
          <p:spPr>
            <a:xfrm>
              <a:off x="7491645" y="2261120"/>
              <a:ext cx="1566190" cy="466404"/>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F497D"/>
                  </a:solidFill>
                  <a:effectLst/>
                  <a:uLnTx/>
                  <a:uFillTx/>
                  <a:latin typeface="Arial" charset="0"/>
                  <a:ea typeface="ＭＳ Ｐゴシック" charset="0"/>
                </a:rPr>
                <a:t>Fuel </a:t>
              </a:r>
              <a:br>
                <a:rPr kumimoji="0" lang="en-US" sz="1200" b="1" i="0" u="none" strike="noStrike" kern="1200" cap="none" spc="0" normalizeH="0" baseline="0" noProof="0" dirty="0">
                  <a:ln>
                    <a:noFill/>
                  </a:ln>
                  <a:solidFill>
                    <a:srgbClr val="1F497D"/>
                  </a:solidFill>
                  <a:effectLst/>
                  <a:uLnTx/>
                  <a:uFillTx/>
                  <a:latin typeface="Arial" charset="0"/>
                  <a:ea typeface="ＭＳ Ｐゴシック" charset="0"/>
                </a:rPr>
              </a:br>
              <a:r>
                <a:rPr kumimoji="0" lang="en-US" sz="1200" b="1" i="0" u="none" strike="noStrike" kern="1200" cap="none" spc="0" normalizeH="0" baseline="0" noProof="0" dirty="0">
                  <a:ln>
                    <a:noFill/>
                  </a:ln>
                  <a:solidFill>
                    <a:srgbClr val="1F497D"/>
                  </a:solidFill>
                  <a:effectLst/>
                  <a:uLnTx/>
                  <a:uFillTx/>
                  <a:latin typeface="Arial" charset="0"/>
                  <a:ea typeface="ＭＳ Ｐゴシック" charset="0"/>
                </a:rPr>
                <a:t>Property values</a:t>
              </a:r>
              <a:endParaRPr kumimoji="0" lang="en-US" sz="1200" b="0" i="0" u="none" strike="noStrike" kern="1200" cap="none" spc="0" normalizeH="0" baseline="0" noProof="0" dirty="0">
                <a:ln>
                  <a:noFill/>
                </a:ln>
                <a:solidFill>
                  <a:srgbClr val="1F497D"/>
                </a:solidFill>
                <a:effectLst/>
                <a:uLnTx/>
                <a:uFillTx/>
                <a:latin typeface="Arial" charset="0"/>
                <a:ea typeface="ＭＳ Ｐゴシック" charset="0"/>
              </a:endParaRPr>
            </a:p>
          </p:txBody>
        </p:sp>
      </p:grpSp>
    </p:spTree>
    <p:extLst>
      <p:ext uri="{BB962C8B-B14F-4D97-AF65-F5344CB8AC3E}">
        <p14:creationId xmlns:p14="http://schemas.microsoft.com/office/powerpoint/2010/main" val="1989324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0DB80-B7E2-514E-96D7-D7854F856644}"/>
              </a:ext>
            </a:extLst>
          </p:cNvPr>
          <p:cNvSpPr>
            <a:spLocks noGrp="1"/>
          </p:cNvSpPr>
          <p:nvPr>
            <p:ph type="title"/>
          </p:nvPr>
        </p:nvSpPr>
        <p:spPr/>
        <p:txBody>
          <a:bodyPr/>
          <a:lstStyle/>
          <a:p>
            <a:r>
              <a:rPr lang="en-US" dirty="0"/>
              <a:t>Example: fission gas behavior in the fuel</a:t>
            </a:r>
          </a:p>
        </p:txBody>
      </p:sp>
      <p:sp>
        <p:nvSpPr>
          <p:cNvPr id="3" name="Content Placeholder 2">
            <a:extLst>
              <a:ext uri="{FF2B5EF4-FFF2-40B4-BE49-F238E27FC236}">
                <a16:creationId xmlns:a16="http://schemas.microsoft.com/office/drawing/2014/main" id="{6222C8A9-2E1F-474E-81CE-D8FB6A8B8178}"/>
              </a:ext>
            </a:extLst>
          </p:cNvPr>
          <p:cNvSpPr>
            <a:spLocks noGrp="1"/>
          </p:cNvSpPr>
          <p:nvPr>
            <p:ph idx="1"/>
          </p:nvPr>
        </p:nvSpPr>
        <p:spPr>
          <a:xfrm>
            <a:off x="609600" y="2160494"/>
            <a:ext cx="3846944" cy="4349635"/>
          </a:xfrm>
        </p:spPr>
        <p:txBody>
          <a:bodyPr>
            <a:normAutofit fontScale="92500" lnSpcReduction="20000"/>
          </a:bodyPr>
          <a:lstStyle/>
          <a:p>
            <a:r>
              <a:rPr lang="en-US" dirty="0"/>
              <a:t>Take into account a finite set of variables to describe the state of the material</a:t>
            </a:r>
          </a:p>
          <a:p>
            <a:r>
              <a:rPr lang="en-US" dirty="0"/>
              <a:t>Utilize a mechanistic model of fission gas behavior to predict the evolution of the microstructure</a:t>
            </a:r>
          </a:p>
          <a:p>
            <a:r>
              <a:rPr lang="en-US" dirty="0"/>
              <a:t>Utilize this updated microstructure to inform a number of structure/property relationships</a:t>
            </a:r>
          </a:p>
        </p:txBody>
      </p:sp>
      <p:sp>
        <p:nvSpPr>
          <p:cNvPr id="4" name="Slide Number Placeholder 3">
            <a:extLst>
              <a:ext uri="{FF2B5EF4-FFF2-40B4-BE49-F238E27FC236}">
                <a16:creationId xmlns:a16="http://schemas.microsoft.com/office/drawing/2014/main" id="{C6988773-D011-7540-A2FD-8C6ED662489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24" name="Group 23">
            <a:extLst>
              <a:ext uri="{FF2B5EF4-FFF2-40B4-BE49-F238E27FC236}">
                <a16:creationId xmlns:a16="http://schemas.microsoft.com/office/drawing/2014/main" id="{E1A28F25-5A98-AD43-A02A-8A45379A691B}"/>
              </a:ext>
            </a:extLst>
          </p:cNvPr>
          <p:cNvGrpSpPr/>
          <p:nvPr/>
        </p:nvGrpSpPr>
        <p:grpSpPr>
          <a:xfrm>
            <a:off x="4601817" y="1861378"/>
            <a:ext cx="7187183" cy="4494973"/>
            <a:chOff x="3364224" y="1591066"/>
            <a:chExt cx="8662299" cy="4977481"/>
          </a:xfrm>
        </p:grpSpPr>
        <p:pic>
          <p:nvPicPr>
            <p:cNvPr id="5" name="Picture 7" descr="temp_3Dslice.png">
              <a:extLst>
                <a:ext uri="{FF2B5EF4-FFF2-40B4-BE49-F238E27FC236}">
                  <a16:creationId xmlns:a16="http://schemas.microsoft.com/office/drawing/2014/main" id="{63567100-E11B-7048-9524-73D29247FC88}"/>
                </a:ext>
              </a:extLst>
            </p:cNvPr>
            <p:cNvPicPr>
              <a:picLocks noChangeAspect="1"/>
            </p:cNvPicPr>
            <p:nvPr/>
          </p:nvPicPr>
          <p:blipFill>
            <a:blip r:embed="rId2" cstate="screen">
              <a:alphaModFix amt="49000"/>
              <a:extLst>
                <a:ext uri="{28A0092B-C50C-407E-A947-70E740481C1C}">
                  <a14:useLocalDpi xmlns:a14="http://schemas.microsoft.com/office/drawing/2010/main"/>
                </a:ext>
              </a:extLst>
            </a:blip>
            <a:srcRect/>
            <a:stretch>
              <a:fillRect/>
            </a:stretch>
          </p:blipFill>
          <p:spPr bwMode="auto">
            <a:xfrm>
              <a:off x="3364224" y="1591066"/>
              <a:ext cx="1257913" cy="2511801"/>
            </a:xfrm>
            <a:prstGeom prst="rect">
              <a:avLst/>
            </a:prstGeom>
            <a:noFill/>
            <a:ln>
              <a:noFill/>
            </a:ln>
            <a:extLst>
              <a:ext uri="{909E8E84-426E-40dd-AFC4-6F175D3DCCD1}">
                <a14:hiddenFill xmlns="" xmlns:a14="http://schemas.microsoft.com/office/drawing/2010/main">
                  <a:solidFill>
                    <a:srgbClr val="FFFFFF">
                      <a:alpha val="49001"/>
                    </a:srgbClr>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ounded Rectangle 5">
              <a:extLst>
                <a:ext uri="{FF2B5EF4-FFF2-40B4-BE49-F238E27FC236}">
                  <a16:creationId xmlns:a16="http://schemas.microsoft.com/office/drawing/2014/main" id="{49A4D554-E237-6242-9FF4-1F85E9983491}"/>
                </a:ext>
              </a:extLst>
            </p:cNvPr>
            <p:cNvSpPr/>
            <p:nvPr/>
          </p:nvSpPr>
          <p:spPr bwMode="auto">
            <a:xfrm>
              <a:off x="4269126" y="4338055"/>
              <a:ext cx="1491386" cy="66851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Model of fission gas behavior</a:t>
              </a:r>
            </a:p>
          </p:txBody>
        </p:sp>
        <p:grpSp>
          <p:nvGrpSpPr>
            <p:cNvPr id="7" name="Group 6">
              <a:extLst>
                <a:ext uri="{FF2B5EF4-FFF2-40B4-BE49-F238E27FC236}">
                  <a16:creationId xmlns:a16="http://schemas.microsoft.com/office/drawing/2014/main" id="{E60220B5-C353-3843-9E85-0692355A8FAC}"/>
                </a:ext>
              </a:extLst>
            </p:cNvPr>
            <p:cNvGrpSpPr/>
            <p:nvPr/>
          </p:nvGrpSpPr>
          <p:grpSpPr>
            <a:xfrm>
              <a:off x="4203324" y="1944902"/>
              <a:ext cx="5574890" cy="364342"/>
              <a:chOff x="943289" y="1785876"/>
              <a:chExt cx="5574890" cy="364342"/>
            </a:xfrm>
          </p:grpSpPr>
          <p:sp>
            <p:nvSpPr>
              <p:cNvPr id="8" name="Rectangle 7">
                <a:extLst>
                  <a:ext uri="{FF2B5EF4-FFF2-40B4-BE49-F238E27FC236}">
                    <a16:creationId xmlns:a16="http://schemas.microsoft.com/office/drawing/2014/main" id="{5A14CAFE-7E69-4C46-B29D-B7C7A0428980}"/>
                  </a:ext>
                </a:extLst>
              </p:cNvPr>
              <p:cNvSpPr/>
              <p:nvPr/>
            </p:nvSpPr>
            <p:spPr>
              <a:xfrm>
                <a:off x="943289" y="1888459"/>
                <a:ext cx="65802" cy="98700"/>
              </a:xfrm>
              <a:prstGeom prst="rect">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9" name="TextBox 8">
                <a:extLst>
                  <a:ext uri="{FF2B5EF4-FFF2-40B4-BE49-F238E27FC236}">
                    <a16:creationId xmlns:a16="http://schemas.microsoft.com/office/drawing/2014/main" id="{2B38576B-F49E-3A4C-8CDB-3B3EF901AF23}"/>
                  </a:ext>
                </a:extLst>
              </p:cNvPr>
              <p:cNvSpPr txBox="1"/>
              <p:nvPr/>
            </p:nvSpPr>
            <p:spPr>
              <a:xfrm>
                <a:off x="1184180" y="1793000"/>
                <a:ext cx="1121303" cy="281173"/>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4F81BD"/>
                    </a:solidFill>
                    <a:effectLst/>
                    <a:uLnTx/>
                    <a:uFillTx/>
                    <a:latin typeface="Arial" charset="0"/>
                    <a:ea typeface="ＭＳ Ｐゴシック" charset="0"/>
                  </a:rPr>
                  <a:t>Variables</a:t>
                </a:r>
                <a:endParaRPr kumimoji="0" lang="en-US" sz="1050" b="0" i="0" u="none" strike="noStrike" kern="1200" cap="none" spc="0" normalizeH="0" baseline="0" noProof="0" dirty="0">
                  <a:ln>
                    <a:noFill/>
                  </a:ln>
                  <a:solidFill>
                    <a:srgbClr val="4F81BD"/>
                  </a:solidFill>
                  <a:effectLst/>
                  <a:uLnTx/>
                  <a:uFillTx/>
                  <a:latin typeface="Arial" charset="0"/>
                  <a:ea typeface="ＭＳ Ｐゴシック" charset="0"/>
                </a:endParaRPr>
              </a:p>
            </p:txBody>
          </p:sp>
          <p:sp>
            <p:nvSpPr>
              <p:cNvPr id="10" name="Rounded Rectangle 9">
                <a:extLst>
                  <a:ext uri="{FF2B5EF4-FFF2-40B4-BE49-F238E27FC236}">
                    <a16:creationId xmlns:a16="http://schemas.microsoft.com/office/drawing/2014/main" id="{7E0D222D-8213-5E45-8B8A-99138BADD24C}"/>
                  </a:ext>
                </a:extLst>
              </p:cNvPr>
              <p:cNvSpPr/>
              <p:nvPr/>
            </p:nvSpPr>
            <p:spPr bwMode="auto">
              <a:xfrm>
                <a:off x="2273839" y="1785876"/>
                <a:ext cx="142494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Temperature</a:t>
                </a:r>
              </a:p>
            </p:txBody>
          </p:sp>
          <p:sp>
            <p:nvSpPr>
              <p:cNvPr id="11" name="Rounded Rectangle 10">
                <a:extLst>
                  <a:ext uri="{FF2B5EF4-FFF2-40B4-BE49-F238E27FC236}">
                    <a16:creationId xmlns:a16="http://schemas.microsoft.com/office/drawing/2014/main" id="{CA391329-D1AA-AF44-8020-582FFFD89F60}"/>
                  </a:ext>
                </a:extLst>
              </p:cNvPr>
              <p:cNvSpPr/>
              <p:nvPr/>
            </p:nvSpPr>
            <p:spPr bwMode="auto">
              <a:xfrm>
                <a:off x="3774979" y="1787132"/>
                <a:ext cx="129540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Displacement</a:t>
                </a:r>
              </a:p>
            </p:txBody>
          </p:sp>
          <p:sp>
            <p:nvSpPr>
              <p:cNvPr id="12" name="Rounded Rectangle 11">
                <a:extLst>
                  <a:ext uri="{FF2B5EF4-FFF2-40B4-BE49-F238E27FC236}">
                    <a16:creationId xmlns:a16="http://schemas.microsoft.com/office/drawing/2014/main" id="{8AD14357-1321-5141-92B5-73CFEF0B9E22}"/>
                  </a:ext>
                </a:extLst>
              </p:cNvPr>
              <p:cNvSpPr/>
              <p:nvPr/>
            </p:nvSpPr>
            <p:spPr bwMode="auto">
              <a:xfrm>
                <a:off x="5139699" y="1787132"/>
                <a:ext cx="137848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Stoichiometry</a:t>
                </a:r>
              </a:p>
            </p:txBody>
          </p:sp>
        </p:grpSp>
        <p:sp>
          <p:nvSpPr>
            <p:cNvPr id="13" name="Rounded Rectangle 12">
              <a:extLst>
                <a:ext uri="{FF2B5EF4-FFF2-40B4-BE49-F238E27FC236}">
                  <a16:creationId xmlns:a16="http://schemas.microsoft.com/office/drawing/2014/main" id="{91B1EB3F-6790-3842-A030-843982FFE2C7}"/>
                </a:ext>
              </a:extLst>
            </p:cNvPr>
            <p:cNvSpPr/>
            <p:nvPr/>
          </p:nvSpPr>
          <p:spPr>
            <a:xfrm>
              <a:off x="8718374" y="4341907"/>
              <a:ext cx="1769503" cy="68885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a:ea typeface="+mn-ea"/>
                  <a:cs typeface="+mn-cs"/>
                </a:rPr>
                <a:t>Structure/property relationships</a:t>
              </a:r>
            </a:p>
          </p:txBody>
        </p:sp>
        <p:grpSp>
          <p:nvGrpSpPr>
            <p:cNvPr id="14" name="Group 13">
              <a:extLst>
                <a:ext uri="{FF2B5EF4-FFF2-40B4-BE49-F238E27FC236}">
                  <a16:creationId xmlns:a16="http://schemas.microsoft.com/office/drawing/2014/main" id="{C250E191-5C76-8A48-A997-0C16F1FBFB0D}"/>
                </a:ext>
              </a:extLst>
            </p:cNvPr>
            <p:cNvGrpSpPr/>
            <p:nvPr/>
          </p:nvGrpSpPr>
          <p:grpSpPr>
            <a:xfrm>
              <a:off x="10796524" y="3050183"/>
              <a:ext cx="1229999" cy="3518364"/>
              <a:chOff x="7536489" y="2891157"/>
              <a:chExt cx="1229999" cy="3518364"/>
            </a:xfrm>
          </p:grpSpPr>
          <p:sp>
            <p:nvSpPr>
              <p:cNvPr id="15" name="Rounded Rectangle 14">
                <a:extLst>
                  <a:ext uri="{FF2B5EF4-FFF2-40B4-BE49-F238E27FC236}">
                    <a16:creationId xmlns:a16="http://schemas.microsoft.com/office/drawing/2014/main" id="{E72F01D1-FC41-EB48-9EF3-59CB4929AD3F}"/>
                  </a:ext>
                </a:extLst>
              </p:cNvPr>
              <p:cNvSpPr/>
              <p:nvPr/>
            </p:nvSpPr>
            <p:spPr bwMode="auto">
              <a:xfrm>
                <a:off x="7536489" y="2891157"/>
                <a:ext cx="1180994" cy="46901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Elasticity tensor</a:t>
                </a:r>
              </a:p>
            </p:txBody>
          </p:sp>
          <p:sp>
            <p:nvSpPr>
              <p:cNvPr id="16" name="Rounded Rectangle 15">
                <a:extLst>
                  <a:ext uri="{FF2B5EF4-FFF2-40B4-BE49-F238E27FC236}">
                    <a16:creationId xmlns:a16="http://schemas.microsoft.com/office/drawing/2014/main" id="{470CCC6F-9A3E-104A-A96A-2833476E5BC6}"/>
                  </a:ext>
                </a:extLst>
              </p:cNvPr>
              <p:cNvSpPr/>
              <p:nvPr/>
            </p:nvSpPr>
            <p:spPr bwMode="auto">
              <a:xfrm>
                <a:off x="7577768" y="4075719"/>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Fracture stress</a:t>
                </a:r>
              </a:p>
            </p:txBody>
          </p:sp>
          <p:sp>
            <p:nvSpPr>
              <p:cNvPr id="17" name="Rounded Rectangle 16">
                <a:extLst>
                  <a:ext uri="{FF2B5EF4-FFF2-40B4-BE49-F238E27FC236}">
                    <a16:creationId xmlns:a16="http://schemas.microsoft.com/office/drawing/2014/main" id="{E84BBEE4-F397-3742-86A3-3473B45B40C2}"/>
                  </a:ext>
                </a:extLst>
              </p:cNvPr>
              <p:cNvSpPr/>
              <p:nvPr/>
            </p:nvSpPr>
            <p:spPr bwMode="auto">
              <a:xfrm>
                <a:off x="7577768" y="4727053"/>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Dimensional change</a:t>
                </a:r>
              </a:p>
            </p:txBody>
          </p:sp>
          <p:sp>
            <p:nvSpPr>
              <p:cNvPr id="18" name="Rounded Rectangle 17">
                <a:extLst>
                  <a:ext uri="{FF2B5EF4-FFF2-40B4-BE49-F238E27FC236}">
                    <a16:creationId xmlns:a16="http://schemas.microsoft.com/office/drawing/2014/main" id="{3AEC03FA-8256-294C-80D9-327488ACEFD4}"/>
                  </a:ext>
                </a:extLst>
              </p:cNvPr>
              <p:cNvSpPr/>
              <p:nvPr/>
            </p:nvSpPr>
            <p:spPr bwMode="auto">
              <a:xfrm>
                <a:off x="7536489" y="3471970"/>
                <a:ext cx="1188720" cy="491946"/>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Thermal conductivity</a:t>
                </a:r>
              </a:p>
            </p:txBody>
          </p:sp>
          <p:sp>
            <p:nvSpPr>
              <p:cNvPr id="19" name="Rounded Rectangle 18">
                <a:extLst>
                  <a:ext uri="{FF2B5EF4-FFF2-40B4-BE49-F238E27FC236}">
                    <a16:creationId xmlns:a16="http://schemas.microsoft.com/office/drawing/2014/main" id="{551F1DBA-2BE0-FD43-806A-0EE66E4DDC10}"/>
                  </a:ext>
                </a:extLst>
              </p:cNvPr>
              <p:cNvSpPr/>
              <p:nvPr/>
            </p:nvSpPr>
            <p:spPr bwMode="auto">
              <a:xfrm>
                <a:off x="7577768" y="5313826"/>
                <a:ext cx="1188720" cy="491946"/>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Gap conductance</a:t>
                </a:r>
              </a:p>
            </p:txBody>
          </p:sp>
          <p:sp>
            <p:nvSpPr>
              <p:cNvPr id="20" name="Rounded Rectangle 19">
                <a:extLst>
                  <a:ext uri="{FF2B5EF4-FFF2-40B4-BE49-F238E27FC236}">
                    <a16:creationId xmlns:a16="http://schemas.microsoft.com/office/drawing/2014/main" id="{71D1C269-BE5D-BD40-A085-92D7DFF031B5}"/>
                  </a:ext>
                </a:extLst>
              </p:cNvPr>
              <p:cNvSpPr/>
              <p:nvPr/>
            </p:nvSpPr>
            <p:spPr bwMode="auto">
              <a:xfrm>
                <a:off x="7577768" y="5917575"/>
                <a:ext cx="1188720" cy="491946"/>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Gap pressure</a:t>
                </a:r>
              </a:p>
            </p:txBody>
          </p:sp>
        </p:grpSp>
        <p:grpSp>
          <p:nvGrpSpPr>
            <p:cNvPr id="21" name="Group 20">
              <a:extLst>
                <a:ext uri="{FF2B5EF4-FFF2-40B4-BE49-F238E27FC236}">
                  <a16:creationId xmlns:a16="http://schemas.microsoft.com/office/drawing/2014/main" id="{65B0426D-6FEB-6848-AE6A-061563BA58F6}"/>
                </a:ext>
              </a:extLst>
            </p:cNvPr>
            <p:cNvGrpSpPr/>
            <p:nvPr/>
          </p:nvGrpSpPr>
          <p:grpSpPr>
            <a:xfrm>
              <a:off x="6103938" y="2957243"/>
              <a:ext cx="2226476" cy="2798370"/>
              <a:chOff x="2843903" y="2798217"/>
              <a:chExt cx="2226476" cy="2798370"/>
            </a:xfrm>
          </p:grpSpPr>
          <p:sp>
            <p:nvSpPr>
              <p:cNvPr id="22" name="TextBox 21">
                <a:extLst>
                  <a:ext uri="{FF2B5EF4-FFF2-40B4-BE49-F238E27FC236}">
                    <a16:creationId xmlns:a16="http://schemas.microsoft.com/office/drawing/2014/main" id="{EE23584D-A2DB-4E4E-97C9-C6056B54C107}"/>
                  </a:ext>
                </a:extLst>
              </p:cNvPr>
              <p:cNvSpPr txBox="1"/>
              <p:nvPr/>
            </p:nvSpPr>
            <p:spPr>
              <a:xfrm>
                <a:off x="2843903" y="4420777"/>
                <a:ext cx="2226476" cy="1175810"/>
              </a:xfrm>
              <a:prstGeom prst="rect">
                <a:avLst/>
              </a:prstGeom>
              <a:noFill/>
            </p:spPr>
            <p:txBody>
              <a:bodyPr wrap="square" rtlCol="0">
                <a:spAutoFit/>
              </a:bodyPr>
              <a:lstStyle/>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Dissolved fission products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Fission gas bubble fraction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Grain boundary fission gas bubble coverage</a:t>
                </a:r>
              </a:p>
              <a:p>
                <a:pPr marL="111125" marR="0" lvl="0" indent="-111125" algn="l" defTabSz="914400" rtl="0" eaLnBrk="1" fontAlgn="auto" latinLnBrk="0" hangingPunct="1">
                  <a:lnSpc>
                    <a:spcPct val="100000"/>
                  </a:lnSpc>
                  <a:spcBef>
                    <a:spcPts val="0"/>
                  </a:spcBef>
                  <a:spcAft>
                    <a:spcPts val="0"/>
                  </a:spcAft>
                  <a:buClr>
                    <a:srgbClr val="008000"/>
                  </a:buClr>
                  <a:buSzTx/>
                  <a:buFont typeface="Arial"/>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Gap fission gas concentration</a:t>
                </a:r>
              </a:p>
            </p:txBody>
          </p:sp>
          <p:pic>
            <p:nvPicPr>
              <p:cNvPr id="23" name="Picture 3">
                <a:extLst>
                  <a:ext uri="{FF2B5EF4-FFF2-40B4-BE49-F238E27FC236}">
                    <a16:creationId xmlns:a16="http://schemas.microsoft.com/office/drawing/2014/main" id="{DCF2AB2E-F5FC-9C45-8CAD-4F02CA9E80E6}"/>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86285" y="2798217"/>
                <a:ext cx="1950387" cy="1464051"/>
              </a:xfrm>
              <a:prstGeom prst="roundRect">
                <a:avLst>
                  <a:gd name="adj" fmla="val 7732"/>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3299219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28109-8CA9-CF49-AC04-3F76C276B87E}"/>
              </a:ext>
            </a:extLst>
          </p:cNvPr>
          <p:cNvSpPr>
            <a:spLocks noGrp="1"/>
          </p:cNvSpPr>
          <p:nvPr>
            <p:ph type="title"/>
          </p:nvPr>
        </p:nvSpPr>
        <p:spPr/>
        <p:txBody>
          <a:bodyPr/>
          <a:lstStyle/>
          <a:p>
            <a:r>
              <a:rPr lang="en-US" dirty="0"/>
              <a:t>Multiscale separate effects experiments and simulations inform the development of the models</a:t>
            </a:r>
          </a:p>
        </p:txBody>
      </p:sp>
      <p:sp>
        <p:nvSpPr>
          <p:cNvPr id="4" name="Slide Number Placeholder 3">
            <a:extLst>
              <a:ext uri="{FF2B5EF4-FFF2-40B4-BE49-F238E27FC236}">
                <a16:creationId xmlns:a16="http://schemas.microsoft.com/office/drawing/2014/main" id="{2AD4C20E-82BA-DE4E-AD18-FD1319D8D0A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Chevron 4">
            <a:extLst>
              <a:ext uri="{FF2B5EF4-FFF2-40B4-BE49-F238E27FC236}">
                <a16:creationId xmlns:a16="http://schemas.microsoft.com/office/drawing/2014/main" id="{8D3BCE96-2795-BB42-809B-4A4C3F8CEEA0}"/>
              </a:ext>
            </a:extLst>
          </p:cNvPr>
          <p:cNvSpPr/>
          <p:nvPr/>
        </p:nvSpPr>
        <p:spPr bwMode="auto">
          <a:xfrm>
            <a:off x="2142114" y="3839079"/>
            <a:ext cx="6513414" cy="620906"/>
          </a:xfrm>
          <a:prstGeom prst="chevron">
            <a:avLst>
              <a:gd name="adj" fmla="val 61370"/>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Times New Roman" charset="0"/>
              <a:ea typeface="ＭＳ Ｐゴシック" charset="0"/>
              <a:cs typeface="+mn-cs"/>
            </a:endParaRPr>
          </a:p>
        </p:txBody>
      </p:sp>
      <p:pic>
        <p:nvPicPr>
          <p:cNvPr id="6" name="Picture 5">
            <a:extLst>
              <a:ext uri="{FF2B5EF4-FFF2-40B4-BE49-F238E27FC236}">
                <a16:creationId xmlns:a16="http://schemas.microsoft.com/office/drawing/2014/main" id="{2D3C7D67-03BE-3E43-82B0-FFEC2B06F65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66713" y="4209412"/>
            <a:ext cx="2765914" cy="2146939"/>
          </a:xfrm>
          <a:prstGeom prst="rect">
            <a:avLst/>
          </a:prstGeom>
          <a:ln>
            <a:noFill/>
          </a:ln>
          <a:effectLst>
            <a:outerShdw blurRad="292100" dist="139700" dir="2700000" algn="tl" rotWithShape="0">
              <a:srgbClr val="333333">
                <a:alpha val="65000"/>
              </a:srgbClr>
            </a:outerShdw>
          </a:effectLst>
        </p:spPr>
      </p:pic>
      <p:pic>
        <p:nvPicPr>
          <p:cNvPr id="7" name="Picture 3">
            <a:extLst>
              <a:ext uri="{FF2B5EF4-FFF2-40B4-BE49-F238E27FC236}">
                <a16:creationId xmlns:a16="http://schemas.microsoft.com/office/drawing/2014/main" id="{013BA53C-302C-414A-8855-D16291F2AD4B}"/>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66362" y="2080817"/>
            <a:ext cx="2514893" cy="1887796"/>
          </a:xfrm>
          <a:prstGeom prst="roundRect">
            <a:avLst>
              <a:gd name="adj" fmla="val 7732"/>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987AD33A-4523-3341-89B5-490B87983234}"/>
              </a:ext>
            </a:extLst>
          </p:cNvPr>
          <p:cNvPicPr>
            <a:picLocks noChangeAspect="1"/>
          </p:cNvPicPr>
          <p:nvPr/>
        </p:nvPicPr>
        <p:blipFill>
          <a:blip r:embed="rId4"/>
          <a:stretch>
            <a:fillRect/>
          </a:stretch>
        </p:blipFill>
        <p:spPr>
          <a:xfrm>
            <a:off x="8172394" y="2578142"/>
            <a:ext cx="2658106" cy="3131828"/>
          </a:xfrm>
          <a:prstGeom prst="rect">
            <a:avLst/>
          </a:prstGeom>
          <a:ln>
            <a:noFill/>
          </a:ln>
          <a:effectLst>
            <a:outerShdw blurRad="292100" dist="139700" dir="2700000" algn="tl" rotWithShape="0">
              <a:srgbClr val="333333">
                <a:alpha val="65000"/>
              </a:srgbClr>
            </a:outerShdw>
          </a:effectLst>
        </p:spPr>
      </p:pic>
      <p:pic>
        <p:nvPicPr>
          <p:cNvPr id="9" name="Picture 8" descr="Fission_gas_GB_HE.png">
            <a:extLst>
              <a:ext uri="{FF2B5EF4-FFF2-40B4-BE49-F238E27FC236}">
                <a16:creationId xmlns:a16="http://schemas.microsoft.com/office/drawing/2014/main" id="{91F5C9E4-B935-7A47-9D71-53F78E101E0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05081" y="4041729"/>
            <a:ext cx="2031730" cy="2517272"/>
          </a:xfrm>
          <a:prstGeom prst="rect">
            <a:avLst/>
          </a:prstGeom>
          <a:ln>
            <a:noFill/>
          </a:ln>
          <a:effectLst>
            <a:outerShdw blurRad="292100" dist="139700" dir="2700000" algn="tl" rotWithShape="0">
              <a:srgbClr val="333333">
                <a:alpha val="65000"/>
              </a:srgbClr>
            </a:outerShdw>
          </a:effectLst>
        </p:spPr>
      </p:pic>
      <p:pic>
        <p:nvPicPr>
          <p:cNvPr id="10" name="Picture 4">
            <a:extLst>
              <a:ext uri="{FF2B5EF4-FFF2-40B4-BE49-F238E27FC236}">
                <a16:creationId xmlns:a16="http://schemas.microsoft.com/office/drawing/2014/main" id="{153E524B-BAFD-694B-9A34-DF6EC84F913F}"/>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838564" y="2080817"/>
            <a:ext cx="1816963" cy="1836313"/>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B6ABCF00-D0C0-034A-A327-A53F57D8418D}"/>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010779" y="2096479"/>
            <a:ext cx="1810559" cy="1861181"/>
          </a:xfrm>
          <a:prstGeom prst="rect">
            <a:avLst/>
          </a:prstGeom>
          <a:ln>
            <a:noFill/>
          </a:ln>
          <a:effectLst>
            <a:outerShdw blurRad="292100" dist="139700" dir="2700000" algn="tl" rotWithShape="0">
              <a:srgbClr val="333333">
                <a:alpha val="65000"/>
              </a:srgbClr>
            </a:outerShdw>
          </a:effectLst>
        </p:spPr>
      </p:pic>
      <p:pic>
        <p:nvPicPr>
          <p:cNvPr id="12" name="Picture 11" descr="A_350000">
            <a:extLst>
              <a:ext uri="{FF2B5EF4-FFF2-40B4-BE49-F238E27FC236}">
                <a16:creationId xmlns:a16="http://schemas.microsoft.com/office/drawing/2014/main" id="{DA6E765F-B85D-9849-AFAE-DC81A9427792}"/>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859956" y="4305969"/>
            <a:ext cx="1118842" cy="2145494"/>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descr="A_700000">
            <a:extLst>
              <a:ext uri="{FF2B5EF4-FFF2-40B4-BE49-F238E27FC236}">
                <a16:creationId xmlns:a16="http://schemas.microsoft.com/office/drawing/2014/main" id="{0AC77381-98BD-7F41-B6BC-A7D6D29F5943}"/>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832637" y="4314949"/>
            <a:ext cx="1085094" cy="2116687"/>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52B63368-E0B3-7744-90F5-652C1CD01152}"/>
              </a:ext>
            </a:extLst>
          </p:cNvPr>
          <p:cNvSpPr txBox="1"/>
          <p:nvPr/>
        </p:nvSpPr>
        <p:spPr>
          <a:xfrm>
            <a:off x="2643469" y="3974179"/>
            <a:ext cx="8130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nm</a:t>
            </a:r>
          </a:p>
        </p:txBody>
      </p:sp>
      <p:sp>
        <p:nvSpPr>
          <p:cNvPr id="15" name="TextBox 14">
            <a:extLst>
              <a:ext uri="{FF2B5EF4-FFF2-40B4-BE49-F238E27FC236}">
                <a16:creationId xmlns:a16="http://schemas.microsoft.com/office/drawing/2014/main" id="{87054898-3D4E-954E-82C5-402F438704DB}"/>
              </a:ext>
            </a:extLst>
          </p:cNvPr>
          <p:cNvSpPr txBox="1"/>
          <p:nvPr/>
        </p:nvSpPr>
        <p:spPr>
          <a:xfrm>
            <a:off x="4971242" y="3974179"/>
            <a:ext cx="8130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alibri"/>
                <a:ea typeface="+mn-ea"/>
                <a:cs typeface="+mn-cs"/>
              </a:rPr>
              <a:t>μm</a:t>
            </a: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922338C9-9C4C-C148-A248-BD924511E101}"/>
              </a:ext>
            </a:extLst>
          </p:cNvPr>
          <p:cNvSpPr txBox="1"/>
          <p:nvPr/>
        </p:nvSpPr>
        <p:spPr>
          <a:xfrm>
            <a:off x="7200663" y="3974179"/>
            <a:ext cx="8130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mm</a:t>
            </a:r>
          </a:p>
        </p:txBody>
      </p:sp>
    </p:spTree>
    <p:extLst>
      <p:ext uri="{BB962C8B-B14F-4D97-AF65-F5344CB8AC3E}">
        <p14:creationId xmlns:p14="http://schemas.microsoft.com/office/powerpoint/2010/main" val="37392129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DA6F7-A8FA-AF40-9DF0-20B7916CA3A6}"/>
              </a:ext>
            </a:extLst>
          </p:cNvPr>
          <p:cNvSpPr>
            <a:spLocks noGrp="1"/>
          </p:cNvSpPr>
          <p:nvPr>
            <p:ph type="title"/>
          </p:nvPr>
        </p:nvSpPr>
        <p:spPr/>
        <p:txBody>
          <a:bodyPr/>
          <a:lstStyle/>
          <a:p>
            <a:r>
              <a:rPr lang="en-US" dirty="0"/>
              <a:t>Microstructure-based models</a:t>
            </a:r>
          </a:p>
        </p:txBody>
      </p:sp>
      <p:sp>
        <p:nvSpPr>
          <p:cNvPr id="3" name="Content Placeholder 2">
            <a:extLst>
              <a:ext uri="{FF2B5EF4-FFF2-40B4-BE49-F238E27FC236}">
                <a16:creationId xmlns:a16="http://schemas.microsoft.com/office/drawing/2014/main" id="{1716EFB2-B5F3-9A4C-BCDF-C865BC59B36D}"/>
              </a:ext>
            </a:extLst>
          </p:cNvPr>
          <p:cNvSpPr>
            <a:spLocks noGrp="1"/>
          </p:cNvSpPr>
          <p:nvPr>
            <p:ph idx="1"/>
          </p:nvPr>
        </p:nvSpPr>
        <p:spPr/>
        <p:txBody>
          <a:bodyPr/>
          <a:lstStyle/>
          <a:p>
            <a:r>
              <a:rPr lang="en-US" dirty="0"/>
              <a:t>Can provide a structure/property relationship to replace the existing burnup dependent model</a:t>
            </a:r>
          </a:p>
          <a:p>
            <a:r>
              <a:rPr lang="en-US" dirty="0"/>
              <a:t>For example, thermal conductivity, taking into account microstructural features and their evolution</a:t>
            </a:r>
          </a:p>
        </p:txBody>
      </p:sp>
      <p:sp>
        <p:nvSpPr>
          <p:cNvPr id="4" name="Slide Number Placeholder 3">
            <a:extLst>
              <a:ext uri="{FF2B5EF4-FFF2-40B4-BE49-F238E27FC236}">
                <a16:creationId xmlns:a16="http://schemas.microsoft.com/office/drawing/2014/main" id="{ED2F008F-5FAC-DB47-A650-B636F0880DA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5" name="Group 4">
            <a:extLst>
              <a:ext uri="{FF2B5EF4-FFF2-40B4-BE49-F238E27FC236}">
                <a16:creationId xmlns:a16="http://schemas.microsoft.com/office/drawing/2014/main" id="{1FF0FDDF-664F-404C-9D92-9D38AE1FD482}"/>
              </a:ext>
            </a:extLst>
          </p:cNvPr>
          <p:cNvGrpSpPr/>
          <p:nvPr/>
        </p:nvGrpSpPr>
        <p:grpSpPr>
          <a:xfrm>
            <a:off x="1598951" y="3838035"/>
            <a:ext cx="8561049" cy="2780302"/>
            <a:chOff x="291476" y="4474138"/>
            <a:chExt cx="8561049" cy="2780302"/>
          </a:xfrm>
        </p:grpSpPr>
        <p:grpSp>
          <p:nvGrpSpPr>
            <p:cNvPr id="6" name="Group 5">
              <a:extLst>
                <a:ext uri="{FF2B5EF4-FFF2-40B4-BE49-F238E27FC236}">
                  <a16:creationId xmlns:a16="http://schemas.microsoft.com/office/drawing/2014/main" id="{4787CE2E-3034-4946-992B-8194164E0653}"/>
                </a:ext>
              </a:extLst>
            </p:cNvPr>
            <p:cNvGrpSpPr/>
            <p:nvPr/>
          </p:nvGrpSpPr>
          <p:grpSpPr>
            <a:xfrm>
              <a:off x="291476" y="4474138"/>
              <a:ext cx="8561049" cy="2780302"/>
              <a:chOff x="291476" y="3814758"/>
              <a:chExt cx="8561049" cy="2780302"/>
            </a:xfrm>
          </p:grpSpPr>
          <p:sp>
            <p:nvSpPr>
              <p:cNvPr id="10" name="Rounded Rectangle 9">
                <a:extLst>
                  <a:ext uri="{FF2B5EF4-FFF2-40B4-BE49-F238E27FC236}">
                    <a16:creationId xmlns:a16="http://schemas.microsoft.com/office/drawing/2014/main" id="{8E26803D-648F-6D40-9EB5-86871151A6DB}"/>
                  </a:ext>
                </a:extLst>
              </p:cNvPr>
              <p:cNvSpPr/>
              <p:nvPr/>
            </p:nvSpPr>
            <p:spPr bwMode="auto">
              <a:xfrm>
                <a:off x="291476" y="4555730"/>
                <a:ext cx="8561049" cy="1598487"/>
              </a:xfrm>
              <a:prstGeom prst="roundRect">
                <a:avLst>
                  <a:gd name="adj" fmla="val 8899"/>
                </a:avLst>
              </a:prstGeom>
            </p:spPr>
            <p:style>
              <a:lnRef idx="1">
                <a:schemeClr val="accent1"/>
              </a:lnRef>
              <a:fillRef idx="2">
                <a:schemeClr val="accent1"/>
              </a:fillRef>
              <a:effectRef idx="1">
                <a:schemeClr val="accent1"/>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
                    <a:srgbClr val="1F497D"/>
                  </a:buClr>
                  <a:buSzTx/>
                  <a:buFontTx/>
                  <a:buNone/>
                  <a:tabLst/>
                  <a:defRPr/>
                </a:pPr>
                <a:endParaRPr kumimoji="0" lang="en-US" sz="1800" b="0" i="1" u="none" strike="noStrike" kern="1200" cap="none" spc="0" normalizeH="0" baseline="0" noProof="0" dirty="0">
                  <a:ln>
                    <a:noFill/>
                  </a:ln>
                  <a:solidFill>
                    <a:prstClr val="black"/>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D01B6C41-1A0D-FF41-BD17-9F2903531508}"/>
                  </a:ext>
                </a:extLst>
              </p:cNvPr>
              <p:cNvSpPr txBox="1"/>
              <p:nvPr/>
            </p:nvSpPr>
            <p:spPr>
              <a:xfrm>
                <a:off x="2011849" y="6256506"/>
                <a:ext cx="187388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4227"/>
                    </a:solidFill>
                    <a:effectLst/>
                    <a:uLnTx/>
                    <a:uFillTx/>
                    <a:latin typeface="Calibri"/>
                    <a:ea typeface="+mn-ea"/>
                    <a:cs typeface="+mn-cs"/>
                  </a:rPr>
                  <a:t>Bulk conductivity</a:t>
                </a:r>
              </a:p>
            </p:txBody>
          </p:sp>
          <p:sp>
            <p:nvSpPr>
              <p:cNvPr id="12" name="TextBox 11">
                <a:extLst>
                  <a:ext uri="{FF2B5EF4-FFF2-40B4-BE49-F238E27FC236}">
                    <a16:creationId xmlns:a16="http://schemas.microsoft.com/office/drawing/2014/main" id="{B3FB92B3-37F2-C449-BF1E-34DF4A1B7FD6}"/>
                  </a:ext>
                </a:extLst>
              </p:cNvPr>
              <p:cNvSpPr txBox="1"/>
              <p:nvPr/>
            </p:nvSpPr>
            <p:spPr>
              <a:xfrm>
                <a:off x="5997676" y="6254444"/>
                <a:ext cx="1324662"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D95D0"/>
                    </a:solidFill>
                    <a:effectLst/>
                    <a:uLnTx/>
                    <a:uFillTx/>
                    <a:latin typeface="Calibri"/>
                    <a:ea typeface="+mn-ea"/>
                    <a:cs typeface="+mn-cs"/>
                  </a:rPr>
                  <a:t>Fission gas</a:t>
                </a:r>
              </a:p>
            </p:txBody>
          </p:sp>
          <p:sp>
            <p:nvSpPr>
              <p:cNvPr id="13" name="TextBox 12">
                <a:extLst>
                  <a:ext uri="{FF2B5EF4-FFF2-40B4-BE49-F238E27FC236}">
                    <a16:creationId xmlns:a16="http://schemas.microsoft.com/office/drawing/2014/main" id="{8AF08724-0F3E-FB43-A323-49AD43347DEF}"/>
                  </a:ext>
                </a:extLst>
              </p:cNvPr>
              <p:cNvSpPr txBox="1"/>
              <p:nvPr/>
            </p:nvSpPr>
            <p:spPr>
              <a:xfrm>
                <a:off x="4149648" y="3814758"/>
                <a:ext cx="1527192" cy="5847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C3783"/>
                    </a:solidFill>
                    <a:effectLst/>
                    <a:uLnTx/>
                    <a:uFillTx/>
                    <a:latin typeface="Calibri"/>
                    <a:ea typeface="+mn-ea"/>
                    <a:cs typeface="+mn-cs"/>
                  </a:rPr>
                  <a:t>Intragranular porosity </a:t>
                </a:r>
              </a:p>
            </p:txBody>
          </p:sp>
          <p:sp>
            <p:nvSpPr>
              <p:cNvPr id="14" name="TextBox 13">
                <a:extLst>
                  <a:ext uri="{FF2B5EF4-FFF2-40B4-BE49-F238E27FC236}">
                    <a16:creationId xmlns:a16="http://schemas.microsoft.com/office/drawing/2014/main" id="{1B2E349B-7473-9B4B-BA62-A37911F11AA7}"/>
                  </a:ext>
                </a:extLst>
              </p:cNvPr>
              <p:cNvSpPr txBox="1"/>
              <p:nvPr/>
            </p:nvSpPr>
            <p:spPr>
              <a:xfrm>
                <a:off x="2489839" y="3814758"/>
                <a:ext cx="1488474" cy="5847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a:ea typeface="+mn-ea"/>
                    <a:cs typeface="+mn-cs"/>
                  </a:rPr>
                  <a:t>Grain boundary and bubbles</a:t>
                </a:r>
              </a:p>
            </p:txBody>
          </p:sp>
          <p:pic>
            <p:nvPicPr>
              <p:cNvPr id="15" name="Picture 33">
                <a:extLst>
                  <a:ext uri="{FF2B5EF4-FFF2-40B4-BE49-F238E27FC236}">
                    <a16:creationId xmlns:a16="http://schemas.microsoft.com/office/drawing/2014/main" id="{7B4A4B1C-7AB1-4B41-9D11-03D8ED57BBA4}"/>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7193224" y="4848119"/>
                <a:ext cx="1557338" cy="1095375"/>
              </a:xfrm>
              <a:prstGeom prst="roundRect">
                <a:avLst>
                  <a:gd name="adj" fmla="val 10069"/>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4">
                <a:extLst>
                  <a:ext uri="{FF2B5EF4-FFF2-40B4-BE49-F238E27FC236}">
                    <a16:creationId xmlns:a16="http://schemas.microsoft.com/office/drawing/2014/main" id="{3982D94A-4CD1-1C40-A042-7ACD46C54F5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bwMode="auto">
              <a:xfrm>
                <a:off x="342621" y="4935117"/>
                <a:ext cx="1163810" cy="1127118"/>
              </a:xfrm>
              <a:prstGeom prst="round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3C74D0A7-C56F-C54E-85CC-4DDD7C3C118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26565" y="5076529"/>
                <a:ext cx="5486400" cy="725542"/>
              </a:xfrm>
              <a:prstGeom prst="rect">
                <a:avLst/>
              </a:prstGeom>
            </p:spPr>
          </p:pic>
        </p:grpSp>
        <p:sp>
          <p:nvSpPr>
            <p:cNvPr id="7" name="TextBox 6">
              <a:extLst>
                <a:ext uri="{FF2B5EF4-FFF2-40B4-BE49-F238E27FC236}">
                  <a16:creationId xmlns:a16="http://schemas.microsoft.com/office/drawing/2014/main" id="{C836857D-B128-1248-9F7F-9F351F5C2970}"/>
                </a:ext>
              </a:extLst>
            </p:cNvPr>
            <p:cNvSpPr txBox="1"/>
            <p:nvPr/>
          </p:nvSpPr>
          <p:spPr>
            <a:xfrm>
              <a:off x="4943194" y="5616805"/>
              <a:ext cx="919340" cy="4770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 b="0" i="1" u="none" strike="noStrike" kern="1200" cap="none" spc="0" normalizeH="0" baseline="0" noProof="0" dirty="0">
                  <a:ln>
                    <a:noFill/>
                  </a:ln>
                  <a:solidFill>
                    <a:srgbClr val="008000"/>
                  </a:solidFill>
                  <a:effectLst/>
                  <a:uLnTx/>
                  <a:uFillTx/>
                  <a:latin typeface="Times New Roman"/>
                  <a:ea typeface="+mn-ea"/>
                  <a:cs typeface="Times New Roman"/>
                </a:rPr>
                <a:t>κ</a:t>
              </a:r>
              <a:r>
                <a:rPr kumimoji="0" lang="en-US" sz="2500" b="0" i="1" u="none" strike="noStrike" kern="1200" cap="none" spc="0" normalizeH="0" baseline="-25000" noProof="0" dirty="0">
                  <a:ln>
                    <a:noFill/>
                  </a:ln>
                  <a:solidFill>
                    <a:srgbClr val="008000"/>
                  </a:solidFill>
                  <a:effectLst/>
                  <a:uLnTx/>
                  <a:uFillTx/>
                  <a:latin typeface="Times New Roman"/>
                  <a:ea typeface="+mn-ea"/>
                  <a:cs typeface="Times New Roman"/>
                </a:rPr>
                <a:t>pr</a:t>
              </a:r>
            </a:p>
          </p:txBody>
        </p:sp>
        <p:sp>
          <p:nvSpPr>
            <p:cNvPr id="8" name="TextBox 7">
              <a:extLst>
                <a:ext uri="{FF2B5EF4-FFF2-40B4-BE49-F238E27FC236}">
                  <a16:creationId xmlns:a16="http://schemas.microsoft.com/office/drawing/2014/main" id="{DE6D705F-CEF9-8444-8F06-AE1F6BA6B9B0}"/>
                </a:ext>
              </a:extLst>
            </p:cNvPr>
            <p:cNvSpPr txBox="1"/>
            <p:nvPr/>
          </p:nvSpPr>
          <p:spPr>
            <a:xfrm>
              <a:off x="5514116" y="4528045"/>
              <a:ext cx="1527192" cy="5847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Calibri"/>
                  <a:ea typeface="+mn-ea"/>
                  <a:cs typeface="+mn-cs"/>
                </a:rPr>
                <a:t>Precipitated fission products</a:t>
              </a:r>
            </a:p>
          </p:txBody>
        </p:sp>
        <p:sp>
          <p:nvSpPr>
            <p:cNvPr id="9" name="TextBox 8">
              <a:extLst>
                <a:ext uri="{FF2B5EF4-FFF2-40B4-BE49-F238E27FC236}">
                  <a16:creationId xmlns:a16="http://schemas.microsoft.com/office/drawing/2014/main" id="{A1DF3C4C-1775-1846-A5C3-499B80D14DE1}"/>
                </a:ext>
              </a:extLst>
            </p:cNvPr>
            <p:cNvSpPr txBox="1"/>
            <p:nvPr/>
          </p:nvSpPr>
          <p:spPr>
            <a:xfrm>
              <a:off x="3817701" y="6913019"/>
              <a:ext cx="246001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Vacancies and interstitials</a:t>
              </a:r>
            </a:p>
          </p:txBody>
        </p:sp>
      </p:grpSp>
    </p:spTree>
    <p:extLst>
      <p:ext uri="{BB962C8B-B14F-4D97-AF65-F5344CB8AC3E}">
        <p14:creationId xmlns:p14="http://schemas.microsoft.com/office/powerpoint/2010/main" val="10562865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D8C83-B675-194B-9607-80786EB44954}"/>
              </a:ext>
            </a:extLst>
          </p:cNvPr>
          <p:cNvSpPr>
            <a:spLocks noGrp="1"/>
          </p:cNvSpPr>
          <p:nvPr>
            <p:ph type="title"/>
          </p:nvPr>
        </p:nvSpPr>
        <p:spPr/>
        <p:txBody>
          <a:bodyPr/>
          <a:lstStyle/>
          <a:p>
            <a:r>
              <a:rPr lang="en-US" dirty="0"/>
              <a:t>Parametrizing the mechanistic model</a:t>
            </a:r>
          </a:p>
        </p:txBody>
      </p:sp>
      <p:sp>
        <p:nvSpPr>
          <p:cNvPr id="3" name="Content Placeholder 2">
            <a:extLst>
              <a:ext uri="{FF2B5EF4-FFF2-40B4-BE49-F238E27FC236}">
                <a16:creationId xmlns:a16="http://schemas.microsoft.com/office/drawing/2014/main" id="{500B7974-2C51-DA40-A77B-0D9F09957472}"/>
              </a:ext>
            </a:extLst>
          </p:cNvPr>
          <p:cNvSpPr>
            <a:spLocks noGrp="1"/>
          </p:cNvSpPr>
          <p:nvPr>
            <p:ph idx="1"/>
          </p:nvPr>
        </p:nvSpPr>
        <p:spPr>
          <a:xfrm>
            <a:off x="609600" y="2160495"/>
            <a:ext cx="5940287" cy="3965670"/>
          </a:xfrm>
        </p:spPr>
        <p:txBody>
          <a:bodyPr>
            <a:normAutofit fontScale="92500" lnSpcReduction="10000"/>
          </a:bodyPr>
          <a:lstStyle/>
          <a:p>
            <a:r>
              <a:rPr lang="en-US" dirty="0"/>
              <a:t>We employ multiscale modeling and simulation to determine the various parameters for the model</a:t>
            </a:r>
          </a:p>
          <a:p>
            <a:r>
              <a:rPr lang="en-US" dirty="0"/>
              <a:t>MD simulations conducted at LANL have been used to determine the coefficients for various point defects</a:t>
            </a:r>
          </a:p>
          <a:p>
            <a:pPr>
              <a:spcBef>
                <a:spcPts val="400"/>
              </a:spcBef>
            </a:pPr>
            <a:r>
              <a:rPr lang="en-US" dirty="0"/>
              <a:t>MD simulations have shown that phonon scattering must be accounted for to accurately represent small bubbles</a:t>
            </a:r>
          </a:p>
          <a:p>
            <a:pPr>
              <a:spcBef>
                <a:spcPts val="400"/>
              </a:spcBef>
            </a:pPr>
            <a:r>
              <a:rPr lang="en-US" dirty="0"/>
              <a:t>Mesoscale simulations have shown that </a:t>
            </a:r>
            <a:r>
              <a:rPr lang="en-US" dirty="0" err="1"/>
              <a:t>GrB</a:t>
            </a:r>
            <a:r>
              <a:rPr lang="en-US" dirty="0"/>
              <a:t> bubbles have a larger impact on the thermal conductivity</a:t>
            </a:r>
          </a:p>
        </p:txBody>
      </p:sp>
      <p:sp>
        <p:nvSpPr>
          <p:cNvPr id="4" name="Slide Number Placeholder 3">
            <a:extLst>
              <a:ext uri="{FF2B5EF4-FFF2-40B4-BE49-F238E27FC236}">
                <a16:creationId xmlns:a16="http://schemas.microsoft.com/office/drawing/2014/main" id="{7F7AC306-CFB6-D64B-9173-FC364D1937A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3CDE755E-6CD6-2E47-A07F-6E5EB752E8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04955" y="3601820"/>
            <a:ext cx="3087045" cy="2754531"/>
          </a:xfrm>
          <a:prstGeom prst="rect">
            <a:avLst/>
          </a:prstGeom>
        </p:spPr>
      </p:pic>
      <p:pic>
        <p:nvPicPr>
          <p:cNvPr id="10" name="Picture 9">
            <a:extLst>
              <a:ext uri="{FF2B5EF4-FFF2-40B4-BE49-F238E27FC236}">
                <a16:creationId xmlns:a16="http://schemas.microsoft.com/office/drawing/2014/main" id="{9E130049-3FBD-084E-96C5-C3D3F30DAA98}"/>
              </a:ext>
            </a:extLst>
          </p:cNvPr>
          <p:cNvPicPr>
            <a:picLocks noChangeAspect="1"/>
          </p:cNvPicPr>
          <p:nvPr/>
        </p:nvPicPr>
        <p:blipFill>
          <a:blip r:embed="rId3"/>
          <a:stretch>
            <a:fillRect/>
          </a:stretch>
        </p:blipFill>
        <p:spPr>
          <a:xfrm>
            <a:off x="7887004" y="1772775"/>
            <a:ext cx="3319323" cy="1633318"/>
          </a:xfrm>
          <a:prstGeom prst="rect">
            <a:avLst/>
          </a:prstGeom>
        </p:spPr>
      </p:pic>
      <p:grpSp>
        <p:nvGrpSpPr>
          <p:cNvPr id="11" name="Group 10">
            <a:extLst>
              <a:ext uri="{FF2B5EF4-FFF2-40B4-BE49-F238E27FC236}">
                <a16:creationId xmlns:a16="http://schemas.microsoft.com/office/drawing/2014/main" id="{5CEFA71A-9783-F942-94B7-600C21EE8F91}"/>
              </a:ext>
            </a:extLst>
          </p:cNvPr>
          <p:cNvGrpSpPr/>
          <p:nvPr/>
        </p:nvGrpSpPr>
        <p:grpSpPr>
          <a:xfrm>
            <a:off x="6231835" y="3688932"/>
            <a:ext cx="2873120" cy="2437233"/>
            <a:chOff x="0" y="3295904"/>
            <a:chExt cx="3879811" cy="3304007"/>
          </a:xfrm>
        </p:grpSpPr>
        <p:pic>
          <p:nvPicPr>
            <p:cNvPr id="12" name="Picture 11" descr="latex-image-1.pdf">
              <a:extLst>
                <a:ext uri="{FF2B5EF4-FFF2-40B4-BE49-F238E27FC236}">
                  <a16:creationId xmlns:a16="http://schemas.microsoft.com/office/drawing/2014/main" id="{0B7B48F7-DB5B-E247-9E82-B49BE83A3C0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36372" y="3597559"/>
              <a:ext cx="1536700" cy="533400"/>
            </a:xfrm>
            <a:prstGeom prst="rect">
              <a:avLst/>
            </a:prstGeom>
          </p:spPr>
        </p:pic>
        <p:sp>
          <p:nvSpPr>
            <p:cNvPr id="13" name="TextBox 12">
              <a:extLst>
                <a:ext uri="{FF2B5EF4-FFF2-40B4-BE49-F238E27FC236}">
                  <a16:creationId xmlns:a16="http://schemas.microsoft.com/office/drawing/2014/main" id="{5311D772-573F-1541-A61C-130A54B8F176}"/>
                </a:ext>
              </a:extLst>
            </p:cNvPr>
            <p:cNvSpPr txBox="1"/>
            <p:nvPr/>
          </p:nvSpPr>
          <p:spPr>
            <a:xfrm>
              <a:off x="0" y="3295904"/>
              <a:ext cx="3503372" cy="344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dirty="0">
                  <a:ln>
                    <a:noFill/>
                  </a:ln>
                  <a:solidFill>
                    <a:srgbClr val="4F81BD"/>
                  </a:solidFill>
                  <a:effectLst/>
                  <a:uLnTx/>
                  <a:uFillTx/>
                  <a:latin typeface="Arial"/>
                  <a:ea typeface="+mn-ea"/>
                  <a:cs typeface="Arial"/>
                </a:rPr>
                <a:t>Maxwell-Eucken (no phonon scattering)</a:t>
              </a:r>
            </a:p>
          </p:txBody>
        </p:sp>
        <p:pic>
          <p:nvPicPr>
            <p:cNvPr id="14" name="Picture 13">
              <a:extLst>
                <a:ext uri="{FF2B5EF4-FFF2-40B4-BE49-F238E27FC236}">
                  <a16:creationId xmlns:a16="http://schemas.microsoft.com/office/drawing/2014/main" id="{2AF779EF-EC81-D647-B42C-88389FA0CAC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0411" y="4406977"/>
              <a:ext cx="3289400" cy="2192934"/>
            </a:xfrm>
            <a:prstGeom prst="rect">
              <a:avLst/>
            </a:prstGeom>
          </p:spPr>
        </p:pic>
      </p:grpSp>
    </p:spTree>
    <p:extLst>
      <p:ext uri="{BB962C8B-B14F-4D97-AF65-F5344CB8AC3E}">
        <p14:creationId xmlns:p14="http://schemas.microsoft.com/office/powerpoint/2010/main" val="22024807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573D1-F3E7-BA43-A1AC-8F3358727CC6}"/>
              </a:ext>
            </a:extLst>
          </p:cNvPr>
          <p:cNvSpPr>
            <a:spLocks noGrp="1"/>
          </p:cNvSpPr>
          <p:nvPr>
            <p:ph type="title"/>
          </p:nvPr>
        </p:nvSpPr>
        <p:spPr/>
        <p:txBody>
          <a:bodyPr/>
          <a:lstStyle/>
          <a:p>
            <a:r>
              <a:rPr lang="en-US" dirty="0"/>
              <a:t>Parametrizing the mechanistic model</a:t>
            </a:r>
          </a:p>
        </p:txBody>
      </p:sp>
      <p:sp>
        <p:nvSpPr>
          <p:cNvPr id="3" name="Content Placeholder 2">
            <a:extLst>
              <a:ext uri="{FF2B5EF4-FFF2-40B4-BE49-F238E27FC236}">
                <a16:creationId xmlns:a16="http://schemas.microsoft.com/office/drawing/2014/main" id="{E8676ED4-D5DD-6F4E-B008-16F7C2B0F47C}"/>
              </a:ext>
            </a:extLst>
          </p:cNvPr>
          <p:cNvSpPr>
            <a:spLocks noGrp="1"/>
          </p:cNvSpPr>
          <p:nvPr>
            <p:ph idx="1"/>
          </p:nvPr>
        </p:nvSpPr>
        <p:spPr>
          <a:xfrm>
            <a:off x="609600" y="2160495"/>
            <a:ext cx="5045765" cy="3965670"/>
          </a:xfrm>
        </p:spPr>
        <p:txBody>
          <a:bodyPr/>
          <a:lstStyle/>
          <a:p>
            <a:r>
              <a:rPr lang="en-US" dirty="0"/>
              <a:t>A thermal resistor model is created to describe the impact of GB bubbles on the thermal conductivity</a:t>
            </a:r>
          </a:p>
          <a:p>
            <a:endParaRPr lang="en-US" dirty="0"/>
          </a:p>
          <a:p>
            <a:r>
              <a:rPr lang="en-US" dirty="0"/>
              <a:t>MARMOT simulations are currently being used to inform the development of the precipitate multiplier</a:t>
            </a:r>
          </a:p>
        </p:txBody>
      </p:sp>
      <p:sp>
        <p:nvSpPr>
          <p:cNvPr id="4" name="Slide Number Placeholder 3">
            <a:extLst>
              <a:ext uri="{FF2B5EF4-FFF2-40B4-BE49-F238E27FC236}">
                <a16:creationId xmlns:a16="http://schemas.microsoft.com/office/drawing/2014/main" id="{793E0A36-61DC-C546-811D-AFDD27FCA7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AB4BC4B4-1F51-2748-9F20-7D65A6ABA71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9282"/>
          <a:stretch/>
        </p:blipFill>
        <p:spPr>
          <a:xfrm>
            <a:off x="7305261" y="1786835"/>
            <a:ext cx="3141323" cy="2089426"/>
          </a:xfrm>
          <a:prstGeom prst="rect">
            <a:avLst/>
          </a:prstGeom>
        </p:spPr>
      </p:pic>
      <p:pic>
        <p:nvPicPr>
          <p:cNvPr id="9" name="Picture 8" descr="LGD-3D-Redo-NoFill.png">
            <a:extLst>
              <a:ext uri="{FF2B5EF4-FFF2-40B4-BE49-F238E27FC236}">
                <a16:creationId xmlns:a16="http://schemas.microsoft.com/office/drawing/2014/main" id="{6092E5BA-1979-AD4A-8BB9-966F729360C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600713" y="4137302"/>
            <a:ext cx="2550418" cy="258417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9090982"/>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4585</TotalTime>
  <Words>2467</Words>
  <Application>Microsoft Macintosh PowerPoint</Application>
  <PresentationFormat>Widescreen</PresentationFormat>
  <Paragraphs>289</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Symbol</vt:lpstr>
      <vt:lpstr>Times New Roman</vt:lpstr>
      <vt:lpstr>NCStateU-horizontal-left-logo</vt:lpstr>
      <vt:lpstr>Nuclear Fuel Performance</vt:lpstr>
      <vt:lpstr>Last Time</vt:lpstr>
      <vt:lpstr>MOOSE Project Part 3</vt:lpstr>
      <vt:lpstr>Microstructure-based fuel performance modeling</vt:lpstr>
      <vt:lpstr>Example: fission gas behavior in the fuel</vt:lpstr>
      <vt:lpstr>Multiscale separate effects experiments and simulations inform the development of the models</vt:lpstr>
      <vt:lpstr>Microstructure-based models</vt:lpstr>
      <vt:lpstr>Parametrizing the mechanistic model</vt:lpstr>
      <vt:lpstr>Parametrizing the mechanistic model</vt:lpstr>
      <vt:lpstr>Parametrizing the mechanistic model</vt:lpstr>
      <vt:lpstr>Comparing with experiments…</vt:lpstr>
      <vt:lpstr>UZr Fuel Performance Modeling</vt:lpstr>
      <vt:lpstr>U3Si2 Fuel Performance Modeling</vt:lpstr>
      <vt:lpstr>TRISO Particle Fuel Performance Modeling</vt:lpstr>
      <vt:lpstr>FeCrAl</vt:lpstr>
      <vt:lpstr>Summary</vt:lpstr>
      <vt:lpstr>Mixed oxide (MOX) fuels</vt:lpstr>
      <vt:lpstr>Why MOX?</vt:lpstr>
      <vt:lpstr>Mixed Oxides</vt:lpstr>
      <vt:lpstr>MOX Designs</vt:lpstr>
      <vt:lpstr>MOX Fuel</vt:lpstr>
      <vt:lpstr>MOX Fuel</vt:lpstr>
      <vt:lpstr>MOX Fuels</vt:lpstr>
      <vt:lpstr>MOX Restructuring</vt:lpstr>
      <vt:lpstr>Constituent Redistribution</vt:lpstr>
      <vt:lpstr>Gap Closure</vt:lpstr>
      <vt:lpstr>Fission Products</vt:lpstr>
      <vt:lpstr>Fission Products</vt:lpstr>
      <vt:lpstr>Joint Oxide Gain (JOG)</vt:lpstr>
      <vt:lpstr>FCCI</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Nuclear Fuel Performance</dc:title>
  <dc:creator>Benjamin W. Beeler</dc:creator>
  <cp:lastModifiedBy>Benjamin W. Beeler</cp:lastModifiedBy>
  <cp:revision>22</cp:revision>
  <dcterms:created xsi:type="dcterms:W3CDTF">2021-03-25T14:16:40Z</dcterms:created>
  <dcterms:modified xsi:type="dcterms:W3CDTF">2022-04-12T14:29:12Z</dcterms:modified>
</cp:coreProperties>
</file>